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0" r:id="rId6"/>
  </p:sldMasterIdLst>
  <p:notesMasterIdLst>
    <p:notesMasterId r:id="rId43"/>
  </p:notesMasterIdLst>
  <p:handoutMasterIdLst>
    <p:handoutMasterId r:id="rId44"/>
  </p:handoutMasterIdLst>
  <p:sldIdLst>
    <p:sldId id="256" r:id="rId7"/>
    <p:sldId id="279" r:id="rId8"/>
    <p:sldId id="257" r:id="rId9"/>
    <p:sldId id="280" r:id="rId10"/>
    <p:sldId id="291" r:id="rId11"/>
    <p:sldId id="281" r:id="rId12"/>
    <p:sldId id="282" r:id="rId13"/>
    <p:sldId id="304" r:id="rId14"/>
    <p:sldId id="309" r:id="rId15"/>
    <p:sldId id="283" r:id="rId16"/>
    <p:sldId id="284" r:id="rId17"/>
    <p:sldId id="285" r:id="rId18"/>
    <p:sldId id="286" r:id="rId19"/>
    <p:sldId id="298" r:id="rId20"/>
    <p:sldId id="307" r:id="rId21"/>
    <p:sldId id="308" r:id="rId22"/>
    <p:sldId id="287" r:id="rId23"/>
    <p:sldId id="294" r:id="rId24"/>
    <p:sldId id="300" r:id="rId25"/>
    <p:sldId id="301" r:id="rId26"/>
    <p:sldId id="303" r:id="rId27"/>
    <p:sldId id="305" r:id="rId28"/>
    <p:sldId id="306" r:id="rId29"/>
    <p:sldId id="302" r:id="rId30"/>
    <p:sldId id="289" r:id="rId31"/>
    <p:sldId id="290" r:id="rId32"/>
    <p:sldId id="299" r:id="rId33"/>
    <p:sldId id="292" r:id="rId34"/>
    <p:sldId id="297" r:id="rId35"/>
    <p:sldId id="296" r:id="rId36"/>
    <p:sldId id="261" r:id="rId37"/>
    <p:sldId id="262" r:id="rId38"/>
    <p:sldId id="259" r:id="rId39"/>
    <p:sldId id="260" r:id="rId40"/>
    <p:sldId id="263" r:id="rId41"/>
    <p:sldId id="26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92"/>
    <a:srgbClr val="F3901D"/>
    <a:srgbClr val="00AEDB"/>
    <a:srgbClr val="00B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3" autoAdjust="0"/>
    <p:restoredTop sz="94660"/>
  </p:normalViewPr>
  <p:slideViewPr>
    <p:cSldViewPr showGuides="1">
      <p:cViewPr varScale="1">
        <p:scale>
          <a:sx n="33" d="100"/>
          <a:sy n="33" d="100"/>
        </p:scale>
        <p:origin x="684" y="4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05" d="100"/>
          <a:sy n="105" d="100"/>
        </p:scale>
        <p:origin x="-245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A0E74B-1F4A-4B77-BBF3-68B0D29FA1C9}" type="datetimeFigureOut">
              <a:rPr lang="en-US" smtClean="0"/>
              <a:t>3/11/2016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73171-F2CF-4CD8-81F7-8D1F85C4FD50}" type="slidenum">
              <a:rPr lang="en-US" smtClean="0"/>
              <a:t>‹#›</a:t>
            </a:fld>
            <a:endParaRPr lang="en-US"/>
          </a:p>
        </p:txBody>
      </p:sp>
    </p:spTree>
    <p:extLst>
      <p:ext uri="{BB962C8B-B14F-4D97-AF65-F5344CB8AC3E}">
        <p14:creationId xmlns:p14="http://schemas.microsoft.com/office/powerpoint/2010/main" val="767214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4A53B-4F0D-4715-9A43-7F4869E1A962}" type="datetimeFigureOut">
              <a:rPr lang="en-US" smtClean="0"/>
              <a:t>3/11/2016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D41D82-95AA-494E-9CE1-62CDE5A45BFF}" type="slidenum">
              <a:rPr lang="en-US" smtClean="0"/>
              <a:t>‹#›</a:t>
            </a:fld>
            <a:endParaRPr lang="en-US"/>
          </a:p>
        </p:txBody>
      </p:sp>
    </p:spTree>
    <p:extLst>
      <p:ext uri="{BB962C8B-B14F-4D97-AF65-F5344CB8AC3E}">
        <p14:creationId xmlns:p14="http://schemas.microsoft.com/office/powerpoint/2010/main" val="34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9511" y="6448251"/>
            <a:ext cx="504056" cy="365125"/>
          </a:xfrm>
          <a:prstGeom prst="rect">
            <a:avLst/>
          </a:prstGeom>
          <a:noFill/>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364943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3414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889562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2067837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7932425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291632328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800600"/>
            <a:ext cx="8424936" cy="566738"/>
          </a:xfrm>
        </p:spPr>
        <p:txBody>
          <a:bodyPr anchor="b"/>
          <a:lstStyle>
            <a:lvl1pPr algn="l">
              <a:defRPr sz="2000" b="0"/>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23528" y="5367338"/>
            <a:ext cx="8424936" cy="804862"/>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6768387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93318624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94408926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9000"/>
            <a:lum/>
          </a:blip>
          <a:srcRect/>
          <a:stretch>
            <a:fillRect t="-11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0609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51520" y="6453336"/>
            <a:ext cx="963170" cy="298705"/>
          </a:xfrm>
          <a:prstGeom prst="rect">
            <a:avLst/>
          </a:prstGeom>
        </p:spPr>
      </p:pic>
      <p:cxnSp>
        <p:nvCxnSpPr>
          <p:cNvPr id="10" name="Straight Connector 9"/>
          <p:cNvCxnSpPr/>
          <p:nvPr userDrawn="1"/>
        </p:nvCxnSpPr>
        <p:spPr>
          <a:xfrm>
            <a:off x="179512" y="6381328"/>
            <a:ext cx="87849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8669268" y="6441731"/>
            <a:ext cx="325615" cy="325615"/>
            <a:chOff x="4355976" y="4212141"/>
            <a:chExt cx="410936" cy="410936"/>
          </a:xfrm>
        </p:grpSpPr>
        <p:sp>
          <p:nvSpPr>
            <p:cNvPr id="12" name="Oval 11"/>
            <p:cNvSpPr/>
            <p:nvPr/>
          </p:nvSpPr>
          <p:spPr>
            <a:xfrm>
              <a:off x="4355976" y="42121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3" name="Picture 12" descr="mouse-white.png"/>
            <p:cNvPicPr>
              <a:picLocks noChangeAspect="1"/>
            </p:cNvPicPr>
            <p:nvPr/>
          </p:nvPicPr>
          <p:blipFill>
            <a:blip r:embed="rId13" cstate="print"/>
            <a:stretch>
              <a:fillRect/>
            </a:stretch>
          </p:blipFill>
          <p:spPr>
            <a:xfrm>
              <a:off x="4427414" y="4279505"/>
              <a:ext cx="292676" cy="292676"/>
            </a:xfrm>
            <a:prstGeom prst="rect">
              <a:avLst/>
            </a:prstGeom>
          </p:spPr>
        </p:pic>
      </p:grpSp>
      <p:sp>
        <p:nvSpPr>
          <p:cNvPr id="14" name="TextBox 13"/>
          <p:cNvSpPr txBox="1"/>
          <p:nvPr userDrawn="1"/>
        </p:nvSpPr>
        <p:spPr>
          <a:xfrm>
            <a:off x="6769765" y="6466476"/>
            <a:ext cx="1906691" cy="307777"/>
          </a:xfrm>
          <a:prstGeom prst="rect">
            <a:avLst/>
          </a:prstGeom>
          <a:noFill/>
        </p:spPr>
        <p:txBody>
          <a:bodyPr wrap="square" rtlCol="0">
            <a:spAutoFit/>
          </a:bodyPr>
          <a:lstStyle/>
          <a:p>
            <a:pPr algn="r"/>
            <a:r>
              <a:rPr lang="hr-HR" sz="1400" b="1" smtClean="0">
                <a:solidFill>
                  <a:schemeClr val="tx1">
                    <a:lumMod val="65000"/>
                    <a:lumOff val="35000"/>
                  </a:schemeClr>
                </a:solidFill>
                <a:latin typeface="Lato Light" pitchFamily="34" charset="0"/>
              </a:rPr>
              <a:t>omniresources.com</a:t>
            </a:r>
            <a:endParaRPr lang="en-US" sz="1400" b="1">
              <a:solidFill>
                <a:schemeClr val="tx1">
                  <a:lumMod val="65000"/>
                  <a:lumOff val="35000"/>
                </a:schemeClr>
              </a:solidFill>
              <a:latin typeface="Lato Light" pitchFamily="34" charset="0"/>
            </a:endParaRPr>
          </a:p>
        </p:txBody>
      </p:sp>
    </p:spTree>
    <p:extLst>
      <p:ext uri="{BB962C8B-B14F-4D97-AF65-F5344CB8AC3E}">
        <p14:creationId xmlns:p14="http://schemas.microsoft.com/office/powerpoint/2010/main" val="25494343"/>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52"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algn="ctr" defTabSz="914400" rtl="0" eaLnBrk="1" latinLnBrk="0" hangingPunct="1">
        <a:spcBef>
          <a:spcPct val="0"/>
        </a:spcBef>
        <a:buNone/>
        <a:defRPr sz="4800" kern="1200">
          <a:solidFill>
            <a:srgbClr val="00AEDB"/>
          </a:solidFill>
          <a:latin typeface="Bebas Neue" pitchFamily="34" charset="0"/>
          <a:ea typeface="+mj-ea"/>
          <a:cs typeface="+mj-cs"/>
        </a:defRPr>
      </a:lvl1pPr>
    </p:titleStyle>
    <p:bodyStyle>
      <a:lvl1pPr marL="342900" indent="-342900" algn="l" defTabSz="914400" rtl="0" eaLnBrk="1" latinLnBrk="0" hangingPunct="1">
        <a:spcBef>
          <a:spcPct val="20000"/>
        </a:spcBef>
        <a:buFontTx/>
        <a:buBlip>
          <a:blip r:embed="rId14"/>
        </a:buBlip>
        <a:defRPr sz="3200" kern="1200">
          <a:solidFill>
            <a:schemeClr val="tx1">
              <a:lumMod val="65000"/>
              <a:lumOff val="35000"/>
            </a:schemeClr>
          </a:solidFill>
          <a:latin typeface="Lato Light" pitchFamily="34" charset="0"/>
          <a:ea typeface="Open Sans Light" pitchFamily="34" charset="0"/>
          <a:cs typeface="Open Sans Light" pitchFamily="34" charset="0"/>
        </a:defRPr>
      </a:lvl1pPr>
      <a:lvl2pPr marL="742950" indent="-285750" algn="l" defTabSz="914400" rtl="0" eaLnBrk="1" latinLnBrk="0" hangingPunct="1">
        <a:spcBef>
          <a:spcPct val="20000"/>
        </a:spcBef>
        <a:buFontTx/>
        <a:buBlip>
          <a:blip r:embed="rId14"/>
        </a:buBlip>
        <a:defRPr sz="2800" kern="1200">
          <a:solidFill>
            <a:schemeClr val="tx1">
              <a:lumMod val="65000"/>
              <a:lumOff val="35000"/>
            </a:schemeClr>
          </a:solidFill>
          <a:latin typeface="Lato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FontTx/>
        <a:buBlip>
          <a:blip r:embed="rId14"/>
        </a:buBlip>
        <a:defRPr sz="2400" kern="1200">
          <a:solidFill>
            <a:schemeClr val="tx1">
              <a:lumMod val="65000"/>
              <a:lumOff val="35000"/>
            </a:schemeClr>
          </a:solidFill>
          <a:latin typeface="Lato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FontTx/>
        <a:buBlip>
          <a:blip r:embed="rId14"/>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108198"/>
      </p:ext>
    </p:extLst>
  </p:cSld>
  <p:clrMap bg1="lt1" tx1="dk1" bg2="lt2" tx2="dk2" accent1="accent1" accent2="accent2" accent3="accent3" accent4="accent4" accent5="accent5" accent6="accent6" hlink="hlink" folHlink="folHlink"/>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7384"/>
            <a:ext cx="9144000" cy="6790392"/>
          </a:xfrm>
          <a:prstGeom prst="rect">
            <a:avLst/>
          </a:prstGeom>
        </p:spPr>
      </p:pic>
      <p:sp>
        <p:nvSpPr>
          <p:cNvPr id="5" name="Rectangle 4"/>
          <p:cNvSpPr/>
          <p:nvPr/>
        </p:nvSpPr>
        <p:spPr>
          <a:xfrm>
            <a:off x="0" y="6165304"/>
            <a:ext cx="9144000" cy="6926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dirty="0" smtClean="0">
                <a:latin typeface="Lato" pitchFamily="34" charset="0"/>
              </a:rPr>
              <a:t>Docker and containerized apps</a:t>
            </a:r>
            <a:endParaRPr lang="en-US" sz="3200" dirty="0">
              <a:latin typeface="Lato" pitchFamily="34" charset="0"/>
            </a:endParaRPr>
          </a:p>
        </p:txBody>
      </p:sp>
    </p:spTree>
    <p:extLst>
      <p:ext uri="{BB962C8B-B14F-4D97-AF65-F5344CB8AC3E}">
        <p14:creationId xmlns:p14="http://schemas.microsoft.com/office/powerpoint/2010/main" val="55457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Horizont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 </a:t>
            </a:r>
            <a:r>
              <a:rPr lang="en-US" sz="1400" b="1" dirty="0" smtClean="0">
                <a:solidFill>
                  <a:schemeClr val="tx1">
                    <a:lumMod val="50000"/>
                    <a:lumOff val="50000"/>
                  </a:schemeClr>
                </a:solidFill>
                <a:latin typeface="Lato-Light" pitchFamily="34" charset="0"/>
                <a:ea typeface="Raleway" pitchFamily="2" charset="0"/>
              </a:rPr>
              <a:t>slice up VM into smaller unit</a:t>
            </a:r>
            <a:r>
              <a:rPr lang="en-US" sz="1400" dirty="0" smtClean="0">
                <a:solidFill>
                  <a:schemeClr val="tx1">
                    <a:lumMod val="50000"/>
                    <a:lumOff val="50000"/>
                  </a:schemeClr>
                </a:solidFill>
                <a:latin typeface="Lato-Light" pitchFamily="34" charset="0"/>
                <a:ea typeface="Raleway" pitchFamily="2" charset="0"/>
              </a:rPr>
              <a: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Each unit appears to the application as owning it’s own OS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In reality, all units share the same kernel</a:t>
            </a:r>
          </a:p>
        </p:txBody>
      </p:sp>
    </p:spTree>
    <p:extLst>
      <p:ext uri="{BB962C8B-B14F-4D97-AF65-F5344CB8AC3E}">
        <p14:creationId xmlns:p14="http://schemas.microsoft.com/office/powerpoint/2010/main" val="995049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pic>
        <p:nvPicPr>
          <p:cNvPr id="1026" name="Picture 2" descr="http://zdnet3.cbsistatic.com/hub/i/r/2014/10/02/1f130129-49e2-11e4-b6a0-d4ae52e95e57/resize/770x578/3f83f67acfa33fe05865373b2b4b71dd/docker-vm-contai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73342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0745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 </a:t>
            </a:r>
            <a:r>
              <a:rPr lang="en-US" sz="1400" b="1" dirty="0" smtClean="0">
                <a:solidFill>
                  <a:schemeClr val="tx1">
                    <a:lumMod val="50000"/>
                    <a:lumOff val="50000"/>
                  </a:schemeClr>
                </a:solidFill>
                <a:latin typeface="Lato-Light" pitchFamily="34" charset="0"/>
                <a:ea typeface="Raleway" pitchFamily="2" charset="0"/>
              </a:rPr>
              <a:t>slice up VM into smaller unit</a:t>
            </a:r>
            <a:r>
              <a:rPr lang="en-US" sz="1400" dirty="0" smtClean="0">
                <a:solidFill>
                  <a:schemeClr val="tx1">
                    <a:lumMod val="50000"/>
                    <a:lumOff val="50000"/>
                  </a:schemeClr>
                </a:solidFill>
                <a:latin typeface="Lato-Light" pitchFamily="34" charset="0"/>
                <a:ea typeface="Raleway" pitchFamily="2" charset="0"/>
              </a:rPr>
              <a: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Each unit appears to the application as owning it’s own OS</a:t>
            </a:r>
          </a:p>
        </p:txBody>
      </p:sp>
      <p:sp>
        <p:nvSpPr>
          <p:cNvPr id="6" name="TextBox 5"/>
          <p:cNvSpPr txBox="1"/>
          <p:nvPr/>
        </p:nvSpPr>
        <p:spPr>
          <a:xfrm>
            <a:off x="323528" y="4217398"/>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In reality, all units share the same kernel</a:t>
            </a:r>
          </a:p>
        </p:txBody>
      </p:sp>
      <p:pic>
        <p:nvPicPr>
          <p:cNvPr id="2" name="Picture 1"/>
          <p:cNvPicPr>
            <a:picLocks noChangeAspect="1"/>
          </p:cNvPicPr>
          <p:nvPr/>
        </p:nvPicPr>
        <p:blipFill>
          <a:blip r:embed="rId2"/>
          <a:stretch>
            <a:fillRect/>
          </a:stretch>
        </p:blipFill>
        <p:spPr>
          <a:xfrm>
            <a:off x="-304800" y="-228600"/>
            <a:ext cx="9753600" cy="7315200"/>
          </a:xfrm>
          <a:prstGeom prst="rect">
            <a:avLst/>
          </a:prstGeom>
        </p:spPr>
      </p:pic>
    </p:spTree>
    <p:extLst>
      <p:ext uri="{BB962C8B-B14F-4D97-AF65-F5344CB8AC3E}">
        <p14:creationId xmlns:p14="http://schemas.microsoft.com/office/powerpoint/2010/main" val="32812867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518274"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Building</a:t>
            </a:r>
            <a:endParaRPr lang="en-US" sz="4800" dirty="0">
              <a:solidFill>
                <a:srgbClr val="00AEDB"/>
              </a:solidFill>
              <a:latin typeface="Bebas Neue" pitchFamily="34" charset="0"/>
            </a:endParaRPr>
          </a:p>
        </p:txBody>
      </p:sp>
      <p:pic>
        <p:nvPicPr>
          <p:cNvPr id="2" name="Picture 1"/>
          <p:cNvPicPr>
            <a:picLocks noChangeAspect="1"/>
          </p:cNvPicPr>
          <p:nvPr/>
        </p:nvPicPr>
        <p:blipFill>
          <a:blip r:embed="rId2"/>
          <a:stretch>
            <a:fillRect/>
          </a:stretch>
        </p:blipFill>
        <p:spPr>
          <a:xfrm>
            <a:off x="-1" y="1890712"/>
            <a:ext cx="9144001" cy="3076575"/>
          </a:xfrm>
          <a:prstGeom prst="rect">
            <a:avLst/>
          </a:prstGeom>
        </p:spPr>
      </p:pic>
    </p:spTree>
    <p:extLst>
      <p:ext uri="{BB962C8B-B14F-4D97-AF65-F5344CB8AC3E}">
        <p14:creationId xmlns:p14="http://schemas.microsoft.com/office/powerpoint/2010/main" val="88875250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Creating</a:t>
            </a:r>
            <a:endParaRPr lang="en-US" sz="4800" dirty="0">
              <a:solidFill>
                <a:srgbClr val="00AEDB"/>
              </a:solidFill>
              <a:latin typeface="Bebas Neue" pitchFamily="34" charset="0"/>
            </a:endParaRPr>
          </a:p>
        </p:txBody>
      </p:sp>
      <p:sp>
        <p:nvSpPr>
          <p:cNvPr id="13" name="TextBox 12"/>
          <p:cNvSpPr txBox="1"/>
          <p:nvPr/>
        </p:nvSpPr>
        <p:spPr>
          <a:xfrm>
            <a:off x="395536" y="1556792"/>
            <a:ext cx="7272808" cy="1815882"/>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Locally you must first create a virtual machine for running containers in</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-machine </a:t>
            </a:r>
            <a:r>
              <a:rPr lang="en-US" sz="1400" dirty="0" smtClean="0">
                <a:solidFill>
                  <a:schemeClr val="tx1">
                    <a:lumMod val="50000"/>
                    <a:lumOff val="50000"/>
                  </a:schemeClr>
                </a:solidFill>
                <a:latin typeface="Lato-Light" pitchFamily="34" charset="0"/>
                <a:ea typeface="Raleway" pitchFamily="2" charset="0"/>
              </a:rPr>
              <a:t>create –driver </a:t>
            </a:r>
            <a:r>
              <a:rPr lang="en-US" sz="1400" dirty="0" err="1" smtClean="0">
                <a:solidFill>
                  <a:schemeClr val="tx1">
                    <a:lumMod val="50000"/>
                    <a:lumOff val="50000"/>
                  </a:schemeClr>
                </a:solidFill>
                <a:latin typeface="Lato-Light" pitchFamily="34" charset="0"/>
                <a:ea typeface="Raleway" pitchFamily="2" charset="0"/>
              </a:rPr>
              <a:t>virtualbox</a:t>
            </a:r>
            <a:r>
              <a:rPr lang="en-US" sz="1400" dirty="0" smtClean="0">
                <a:solidFill>
                  <a:schemeClr val="tx1">
                    <a:lumMod val="50000"/>
                    <a:lumOff val="50000"/>
                  </a:schemeClr>
                </a:solidFill>
                <a:latin typeface="Lato-Light" pitchFamily="34" charset="0"/>
                <a:ea typeface="Raleway" pitchFamily="2" charset="0"/>
              </a:rPr>
              <a:t> </a:t>
            </a:r>
            <a:r>
              <a:rPr lang="en-US" sz="1400" dirty="0" err="1" smtClean="0">
                <a:solidFill>
                  <a:schemeClr val="tx1">
                    <a:lumMod val="50000"/>
                    <a:lumOff val="50000"/>
                  </a:schemeClr>
                </a:solidFill>
                <a:latin typeface="Lato-Light" pitchFamily="34" charset="0"/>
                <a:ea typeface="Raleway" pitchFamily="2" charset="0"/>
              </a:rPr>
              <a:t>codecamp</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Uses an .</a:t>
            </a:r>
            <a:r>
              <a:rPr lang="en-US" sz="1400" b="1" dirty="0" err="1" smtClean="0">
                <a:solidFill>
                  <a:schemeClr val="tx1">
                    <a:lumMod val="50000"/>
                    <a:lumOff val="50000"/>
                  </a:schemeClr>
                </a:solidFill>
                <a:latin typeface="Lato-Light" pitchFamily="34" charset="0"/>
                <a:ea typeface="Raleway" pitchFamily="2" charset="0"/>
              </a:rPr>
              <a:t>iso</a:t>
            </a:r>
            <a:r>
              <a:rPr lang="en-US" sz="1400" b="1" dirty="0" smtClean="0">
                <a:solidFill>
                  <a:schemeClr val="tx1">
                    <a:lumMod val="50000"/>
                    <a:lumOff val="50000"/>
                  </a:schemeClr>
                </a:solidFill>
                <a:latin typeface="Lato-Light" pitchFamily="34" charset="0"/>
                <a:ea typeface="Raleway" pitchFamily="2" charset="0"/>
              </a:rPr>
              <a:t> image of the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version of </a:t>
            </a:r>
            <a:r>
              <a:rPr lang="en-US" sz="1400" b="1" dirty="0" err="1" smtClean="0">
                <a:solidFill>
                  <a:schemeClr val="tx1">
                    <a:lumMod val="50000"/>
                    <a:lumOff val="50000"/>
                  </a:schemeClr>
                </a:solidFill>
                <a:latin typeface="Lato-Light" pitchFamily="34" charset="0"/>
                <a:ea typeface="Raleway" pitchFamily="2" charset="0"/>
              </a:rPr>
              <a:t>linux</a:t>
            </a:r>
            <a:r>
              <a:rPr lang="en-US" sz="1400" b="1" dirty="0" smtClean="0">
                <a:solidFill>
                  <a:schemeClr val="tx1">
                    <a:lumMod val="50000"/>
                    <a:lumOff val="50000"/>
                  </a:schemeClr>
                </a:solidFill>
                <a:latin typeface="Lato-Light" pitchFamily="34" charset="0"/>
                <a:ea typeface="Raleway" pitchFamily="2" charset="0"/>
              </a:rPr>
              <a:t> to create the </a:t>
            </a:r>
            <a:r>
              <a:rPr lang="en-US" sz="1400" b="1" dirty="0" err="1" smtClean="0">
                <a:solidFill>
                  <a:schemeClr val="tx1">
                    <a:lumMod val="50000"/>
                    <a:lumOff val="50000"/>
                  </a:schemeClr>
                </a:solidFill>
                <a:latin typeface="Lato-Light" pitchFamily="34" charset="0"/>
                <a:ea typeface="Raleway" pitchFamily="2" charset="0"/>
              </a:rPr>
              <a:t>vm</a:t>
            </a:r>
            <a:r>
              <a:rPr lang="en-US" sz="1400" b="1" dirty="0" smtClean="0">
                <a:solidFill>
                  <a:schemeClr val="tx1">
                    <a:lumMod val="50000"/>
                    <a:lumOff val="50000"/>
                  </a:schemeClr>
                </a:solidFill>
                <a:latin typeface="Lato-Light" pitchFamily="34" charset="0"/>
                <a:ea typeface="Raleway" pitchFamily="2" charset="0"/>
              </a:rPr>
              <a:t>, or cloud device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a:t>
            </a:r>
            <a:endParaRPr lang="en-US" sz="1400" b="1"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500502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t>
            </a:r>
            <a:r>
              <a:rPr lang="en-US" sz="4800" dirty="0" smtClean="0">
                <a:solidFill>
                  <a:srgbClr val="00AEDB"/>
                </a:solidFill>
                <a:latin typeface="Bebas Neue" pitchFamily="34" charset="0"/>
              </a:rPr>
              <a:t>Build</a:t>
            </a:r>
            <a:endParaRPr lang="en-US" sz="4800" dirty="0">
              <a:solidFill>
                <a:srgbClr val="00AEDB"/>
              </a:solidFill>
              <a:latin typeface="Bebas Neue" pitchFamily="34" charset="0"/>
            </a:endParaRPr>
          </a:p>
        </p:txBody>
      </p:sp>
      <p:sp>
        <p:nvSpPr>
          <p:cNvPr id="13" name="TextBox 12"/>
          <p:cNvSpPr txBox="1"/>
          <p:nvPr/>
        </p:nvSpPr>
        <p:spPr>
          <a:xfrm>
            <a:off x="395536" y="1556792"/>
            <a:ext cx="7272808" cy="1600438"/>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Create a </a:t>
            </a:r>
            <a:r>
              <a:rPr lang="en-US" sz="1400" dirty="0" err="1" smtClean="0">
                <a:solidFill>
                  <a:schemeClr val="tx1">
                    <a:lumMod val="50000"/>
                    <a:lumOff val="50000"/>
                  </a:schemeClr>
                </a:solidFill>
                <a:latin typeface="Lato-Light" pitchFamily="34" charset="0"/>
                <a:ea typeface="Raleway" pitchFamily="2" charset="0"/>
              </a:rPr>
              <a:t>Dockerfile</a:t>
            </a:r>
            <a:r>
              <a:rPr lang="en-US" sz="1400" dirty="0" smtClean="0">
                <a:solidFill>
                  <a:schemeClr val="tx1">
                    <a:lumMod val="50000"/>
                    <a:lumOff val="50000"/>
                  </a:schemeClr>
                </a:solidFill>
                <a:latin typeface="Lato-Light" pitchFamily="34" charset="0"/>
                <a:ea typeface="Raleway" pitchFamily="2" charset="0"/>
              </a:rPr>
              <a:t> in a folder with all the commands to provision your OS</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Base it </a:t>
            </a:r>
            <a:r>
              <a:rPr lang="en-US" sz="1400" dirty="0" smtClean="0">
                <a:solidFill>
                  <a:schemeClr val="tx1">
                    <a:lumMod val="50000"/>
                    <a:lumOff val="50000"/>
                  </a:schemeClr>
                </a:solidFill>
                <a:latin typeface="Lato-Light" pitchFamily="34" charset="0"/>
                <a:ea typeface="Raleway" pitchFamily="2" charset="0"/>
              </a:rPr>
              <a:t>on top of previously created images to reduce effort and download time</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Demo node-starter </a:t>
            </a:r>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 file build</a:t>
            </a: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End result is an Image that can be run as a container. </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855967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t>
            </a:r>
            <a:r>
              <a:rPr lang="en-US" sz="4800" dirty="0" smtClean="0">
                <a:solidFill>
                  <a:srgbClr val="00AEDB"/>
                </a:solidFill>
                <a:latin typeface="Bebas Neue" pitchFamily="34" charset="0"/>
              </a:rPr>
              <a:t>Registry</a:t>
            </a:r>
            <a:endParaRPr lang="en-US" sz="4800" dirty="0">
              <a:solidFill>
                <a:srgbClr val="00AEDB"/>
              </a:solidFill>
              <a:latin typeface="Bebas Neue" pitchFamily="34" charset="0"/>
            </a:endParaRPr>
          </a:p>
        </p:txBody>
      </p:sp>
      <p:sp>
        <p:nvSpPr>
          <p:cNvPr id="13" name="TextBox 12"/>
          <p:cNvSpPr txBox="1"/>
          <p:nvPr/>
        </p:nvSpPr>
        <p:spPr>
          <a:xfrm>
            <a:off x="395536" y="1556792"/>
            <a:ext cx="7272808" cy="1815882"/>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After an image is build it can be launched locally. </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Or, copy it to a registry like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a:solidFill>
                  <a:schemeClr val="tx1">
                    <a:lumMod val="50000"/>
                    <a:lumOff val="50000"/>
                  </a:schemeClr>
                </a:solidFill>
                <a:latin typeface="Lato-Light" pitchFamily="34" charset="0"/>
                <a:ea typeface="Raleway" pitchFamily="2" charset="0"/>
              </a:rPr>
              <a:t> </a:t>
            </a:r>
            <a:r>
              <a:rPr lang="en-US" sz="1400" b="1" dirty="0" smtClean="0">
                <a:solidFill>
                  <a:schemeClr val="tx1">
                    <a:lumMod val="50000"/>
                    <a:lumOff val="50000"/>
                  </a:schemeClr>
                </a:solidFill>
                <a:latin typeface="Lato-Light" pitchFamily="34" charset="0"/>
                <a:ea typeface="Raleway" pitchFamily="2" charset="0"/>
              </a:rPr>
              <a:t>hub, and then it can be run from any machine with a connection</a:t>
            </a:r>
          </a:p>
          <a:p>
            <a:r>
              <a:rPr lang="en-US" sz="1400" b="1" dirty="0">
                <a:solidFill>
                  <a:schemeClr val="tx1">
                    <a:lumMod val="50000"/>
                    <a:lumOff val="50000"/>
                  </a:schemeClr>
                </a:solidFill>
                <a:latin typeface="Lato-Light" pitchFamily="34" charset="0"/>
                <a:ea typeface="Raleway" pitchFamily="2" charset="0"/>
              </a:rPr>
              <a:t> </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run –d </a:t>
            </a:r>
            <a:r>
              <a:rPr lang="en-US" sz="1400" b="1" dirty="0" err="1" smtClean="0">
                <a:solidFill>
                  <a:schemeClr val="tx1">
                    <a:lumMod val="50000"/>
                    <a:lumOff val="50000"/>
                  </a:schemeClr>
                </a:solidFill>
                <a:latin typeface="Lato-Light" pitchFamily="34" charset="0"/>
                <a:ea typeface="Raleway" pitchFamily="2" charset="0"/>
              </a:rPr>
              <a:t>registryname</a:t>
            </a:r>
            <a:r>
              <a:rPr lang="en-US" sz="1400" b="1" dirty="0" smtClean="0">
                <a:solidFill>
                  <a:schemeClr val="tx1">
                    <a:lumMod val="50000"/>
                    <a:lumOff val="50000"/>
                  </a:schemeClr>
                </a:solidFill>
                <a:latin typeface="Lato-Light" pitchFamily="34" charset="0"/>
                <a:ea typeface="Raleway" pitchFamily="2" charset="0"/>
              </a:rPr>
              <a:t>(</a:t>
            </a:r>
            <a:r>
              <a:rPr lang="en-US" sz="1400" b="1" dirty="0" err="1" smtClean="0">
                <a:solidFill>
                  <a:schemeClr val="tx1">
                    <a:lumMod val="50000"/>
                    <a:lumOff val="50000"/>
                  </a:schemeClr>
                </a:solidFill>
                <a:latin typeface="Lato-Light" pitchFamily="34" charset="0"/>
                <a:ea typeface="Raleway" pitchFamily="2" charset="0"/>
              </a:rPr>
              <a:t>dockerhub</a:t>
            </a:r>
            <a:r>
              <a:rPr lang="en-US" sz="1400" b="1" dirty="0" smtClean="0">
                <a:solidFill>
                  <a:schemeClr val="tx1">
                    <a:lumMod val="50000"/>
                    <a:lumOff val="50000"/>
                  </a:schemeClr>
                </a:solidFill>
                <a:latin typeface="Lato-Light" pitchFamily="34" charset="0"/>
                <a:ea typeface="Raleway" pitchFamily="2" charset="0"/>
              </a:rPr>
              <a:t> is default)/</a:t>
            </a:r>
            <a:r>
              <a:rPr lang="en-US" sz="1400" b="1" dirty="0" err="1" smtClean="0">
                <a:solidFill>
                  <a:schemeClr val="tx1">
                    <a:lumMod val="50000"/>
                    <a:lumOff val="50000"/>
                  </a:schemeClr>
                </a:solidFill>
                <a:latin typeface="Lato-Light" pitchFamily="34" charset="0"/>
                <a:ea typeface="Raleway" pitchFamily="2" charset="0"/>
              </a:rPr>
              <a:t>imagename</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We will focus on loca</a:t>
            </a:r>
            <a:r>
              <a:rPr lang="en-US" sz="1400" b="1" dirty="0" smtClean="0">
                <a:solidFill>
                  <a:schemeClr val="tx1">
                    <a:lumMod val="50000"/>
                    <a:lumOff val="50000"/>
                  </a:schemeClr>
                </a:solidFill>
                <a:latin typeface="Lato-Light" pitchFamily="34" charset="0"/>
                <a:ea typeface="Raleway" pitchFamily="2" charset="0"/>
              </a:rPr>
              <a:t>l dev here</a:t>
            </a:r>
            <a:endParaRPr lang="en-US" sz="1400" b="1"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4867293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Running</a:t>
            </a:r>
            <a:endParaRPr lang="en-US" sz="4800" dirty="0">
              <a:solidFill>
                <a:srgbClr val="00AEDB"/>
              </a:solidFill>
              <a:latin typeface="Bebas Neue" pitchFamily="34" charset="0"/>
            </a:endParaRPr>
          </a:p>
        </p:txBody>
      </p:sp>
      <p:sp>
        <p:nvSpPr>
          <p:cNvPr id="13" name="TextBox 12"/>
          <p:cNvSpPr txBox="1"/>
          <p:nvPr/>
        </p:nvSpPr>
        <p:spPr>
          <a:xfrm>
            <a:off x="395536" y="1556792"/>
            <a:ext cx="7272808" cy="2893100"/>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You run with an image</a:t>
            </a:r>
            <a:r>
              <a:rPr lang="en-US" sz="1400" dirty="0" smtClean="0">
                <a:solidFill>
                  <a:schemeClr val="tx1">
                    <a:lumMod val="50000"/>
                    <a:lumOff val="50000"/>
                  </a:schemeClr>
                </a:solidFill>
                <a:latin typeface="Lato-Light" pitchFamily="34" charset="0"/>
                <a:ea typeface="Raleway" pitchFamily="2" charset="0"/>
              </a:rPr>
              <a:t>:</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yourregistryname</a:t>
            </a:r>
            <a:r>
              <a:rPr lang="en-US" sz="1400" dirty="0" smtClean="0">
                <a:solidFill>
                  <a:schemeClr val="tx1">
                    <a:lumMod val="50000"/>
                    <a:lumOff val="50000"/>
                  </a:schemeClr>
                </a:solidFill>
                <a:latin typeface="Lato-Light" pitchFamily="34" charset="0"/>
                <a:ea typeface="Raleway" pitchFamily="2" charset="0"/>
              </a:rPr>
              <a:t>/</a:t>
            </a:r>
            <a:r>
              <a:rPr lang="en-US" sz="1400" dirty="0" err="1" smtClean="0">
                <a:solidFill>
                  <a:schemeClr val="tx1">
                    <a:lumMod val="50000"/>
                    <a:lumOff val="50000"/>
                  </a:schemeClr>
                </a:solidFill>
                <a:latin typeface="Lato-Light" pitchFamily="34" charset="0"/>
                <a:ea typeface="Raleway" pitchFamily="2" charset="0"/>
              </a:rPr>
              <a:t>yourimage</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Map ports to the host ports</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someimage</a:t>
            </a:r>
            <a:r>
              <a:rPr lang="en-US" sz="1400" dirty="0" smtClean="0">
                <a:solidFill>
                  <a:schemeClr val="tx1">
                    <a:lumMod val="50000"/>
                    <a:lumOff val="50000"/>
                  </a:schemeClr>
                </a:solidFill>
                <a:latin typeface="Lato-Light" pitchFamily="34" charset="0"/>
                <a:ea typeface="Raleway" pitchFamily="2" charset="0"/>
              </a:rPr>
              <a:t> –p 80:8080</a:t>
            </a:r>
          </a:p>
          <a:p>
            <a:endParaRPr lang="en-US" sz="1400"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Use volumes to persist data between different versions of the image</a:t>
            </a:r>
          </a:p>
          <a:p>
            <a:endParaRPr lang="en-US" sz="1400" dirty="0">
              <a:solidFill>
                <a:schemeClr val="tx1">
                  <a:lumMod val="50000"/>
                  <a:lumOff val="50000"/>
                </a:schemeClr>
              </a:solidFill>
              <a:latin typeface="Lato-Light" pitchFamily="34" charset="0"/>
              <a:ea typeface="Raleway" pitchFamily="2" charset="0"/>
            </a:endParaRPr>
          </a:p>
          <a:p>
            <a:r>
              <a:rPr lang="en-US" sz="1400" dirty="0" err="1">
                <a:solidFill>
                  <a:schemeClr val="tx1">
                    <a:lumMod val="50000"/>
                    <a:lumOff val="50000"/>
                  </a:schemeClr>
                </a:solidFill>
                <a:latin typeface="Lato-Light" pitchFamily="34" charset="0"/>
                <a:ea typeface="Raleway" pitchFamily="2" charset="0"/>
              </a:rPr>
              <a:t>d</a:t>
            </a:r>
            <a:r>
              <a:rPr lang="en-US" sz="1400" dirty="0" err="1" smtClean="0">
                <a:solidFill>
                  <a:schemeClr val="tx1">
                    <a:lumMod val="50000"/>
                    <a:lumOff val="50000"/>
                  </a:schemeClr>
                </a:solidFill>
                <a:latin typeface="Lato-Light" pitchFamily="34" charset="0"/>
                <a:ea typeface="Raleway" pitchFamily="2" charset="0"/>
              </a:rPr>
              <a:t>ocker</a:t>
            </a:r>
            <a:r>
              <a:rPr lang="en-US" sz="1400" dirty="0" smtClean="0">
                <a:solidFill>
                  <a:schemeClr val="tx1">
                    <a:lumMod val="50000"/>
                    <a:lumOff val="50000"/>
                  </a:schemeClr>
                </a:solidFill>
                <a:latin typeface="Lato-Light" pitchFamily="34" charset="0"/>
                <a:ea typeface="Raleway" pitchFamily="2" charset="0"/>
              </a:rPr>
              <a:t> run –d </a:t>
            </a:r>
            <a:r>
              <a:rPr lang="en-US" sz="1400" dirty="0" err="1" smtClean="0">
                <a:solidFill>
                  <a:schemeClr val="tx1">
                    <a:lumMod val="50000"/>
                    <a:lumOff val="50000"/>
                  </a:schemeClr>
                </a:solidFill>
                <a:latin typeface="Lato-Light" pitchFamily="34" charset="0"/>
                <a:ea typeface="Raleway" pitchFamily="2" charset="0"/>
              </a:rPr>
              <a:t>someimage</a:t>
            </a:r>
            <a:r>
              <a:rPr lang="en-US" sz="1400" dirty="0" smtClean="0">
                <a:solidFill>
                  <a:schemeClr val="tx1">
                    <a:lumMod val="50000"/>
                    <a:lumOff val="50000"/>
                  </a:schemeClr>
                </a:solidFill>
                <a:latin typeface="Lato-Light" pitchFamily="34" charset="0"/>
                <a:ea typeface="Raleway" pitchFamily="2" charset="0"/>
              </a:rPr>
              <a:t> –v /</a:t>
            </a:r>
            <a:r>
              <a:rPr lang="en-US" sz="1400" dirty="0" err="1" smtClean="0">
                <a:solidFill>
                  <a:schemeClr val="tx1">
                    <a:lumMod val="50000"/>
                    <a:lumOff val="50000"/>
                  </a:schemeClr>
                </a:solidFill>
                <a:latin typeface="Lato-Light" pitchFamily="34" charset="0"/>
                <a:ea typeface="Raleway" pitchFamily="2" charset="0"/>
              </a:rPr>
              <a:t>var</a:t>
            </a:r>
            <a:r>
              <a:rPr lang="en-US" sz="1400" dirty="0" smtClean="0">
                <a:solidFill>
                  <a:schemeClr val="tx1">
                    <a:lumMod val="50000"/>
                    <a:lumOff val="50000"/>
                  </a:schemeClr>
                </a:solidFill>
                <a:latin typeface="Lato-Light" pitchFamily="34" charset="0"/>
                <a:ea typeface="Raleway" pitchFamily="2" charset="0"/>
              </a:rPr>
              <a:t>/run/</a:t>
            </a:r>
            <a:r>
              <a:rPr lang="en-US" sz="1400" dirty="0" err="1" smtClean="0">
                <a:solidFill>
                  <a:schemeClr val="tx1">
                    <a:lumMod val="50000"/>
                    <a:lumOff val="50000"/>
                  </a:schemeClr>
                </a:solidFill>
                <a:latin typeface="Lato-Light" pitchFamily="34" charset="0"/>
                <a:ea typeface="Raleway" pitchFamily="2" charset="0"/>
              </a:rPr>
              <a:t>mysql</a:t>
            </a:r>
            <a:r>
              <a:rPr lang="en-US" sz="1400" dirty="0" smtClean="0">
                <a:solidFill>
                  <a:schemeClr val="tx1">
                    <a:lumMod val="50000"/>
                    <a:lumOff val="50000"/>
                  </a:schemeClr>
                </a:solidFill>
                <a:latin typeface="Lato-Light" pitchFamily="34" charset="0"/>
                <a:ea typeface="Raleway" pitchFamily="2" charset="0"/>
              </a:rPr>
              <a:t>:/home/ec2user/</a:t>
            </a:r>
            <a:r>
              <a:rPr lang="en-US" sz="1400" dirty="0" err="1" smtClean="0">
                <a:solidFill>
                  <a:schemeClr val="tx1">
                    <a:lumMod val="50000"/>
                    <a:lumOff val="50000"/>
                  </a:schemeClr>
                </a:solidFill>
                <a:latin typeface="Lato-Light" pitchFamily="34" charset="0"/>
                <a:ea typeface="Raleway" pitchFamily="2" charset="0"/>
              </a:rPr>
              <a:t>mysql</a:t>
            </a:r>
            <a:endParaRPr lang="en-US" sz="1400" dirty="0" smtClean="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a:p>
            <a:r>
              <a:rPr lang="en-US" sz="1400" dirty="0" smtClean="0">
                <a:solidFill>
                  <a:schemeClr val="tx1">
                    <a:lumMod val="50000"/>
                    <a:lumOff val="50000"/>
                  </a:schemeClr>
                </a:solidFill>
                <a:latin typeface="Lato-Light" pitchFamily="34" charset="0"/>
                <a:ea typeface="Raleway" pitchFamily="2" charset="0"/>
              </a:rPr>
              <a:t>demo</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45180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10" end="10"/>
                                            </p:txEl>
                                          </p:spTgt>
                                        </p:tgtEl>
                                        <p:attrNameLst>
                                          <p:attrName>style.visibility</p:attrName>
                                        </p:attrNameLst>
                                      </p:cBhvr>
                                      <p:to>
                                        <p:strVal val="visible"/>
                                      </p:to>
                                    </p:set>
                                    <p:anim calcmode="lin" valueType="num">
                                      <p:cBhvr additive="base">
                                        <p:cTn id="37"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12" end="12"/>
                                            </p:txEl>
                                          </p:spTgt>
                                        </p:tgtEl>
                                        <p:attrNameLst>
                                          <p:attrName>style.visibility</p:attrName>
                                        </p:attrNameLst>
                                      </p:cBhvr>
                                      <p:to>
                                        <p:strVal val="visible"/>
                                      </p:to>
                                    </p:set>
                                    <p:anim calcmode="lin" valueType="num">
                                      <p:cBhvr additive="base">
                                        <p:cTn id="43" dur="500" fill="hold"/>
                                        <p:tgtEl>
                                          <p:spTgt spid="13">
                                            <p:txEl>
                                              <p:pRg st="12" end="12"/>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Demo</a:t>
            </a:r>
            <a:endParaRPr lang="en-US" sz="4800" dirty="0">
              <a:solidFill>
                <a:srgbClr val="00AEDB"/>
              </a:solidFill>
              <a:latin typeface="Bebas Neue" pitchFamily="34" charset="0"/>
            </a:endParaRPr>
          </a:p>
        </p:txBody>
      </p:sp>
      <p:sp>
        <p:nvSpPr>
          <p:cNvPr id="13" name="TextBox 12"/>
          <p:cNvSpPr txBox="1"/>
          <p:nvPr/>
        </p:nvSpPr>
        <p:spPr>
          <a:xfrm>
            <a:off x="285974" y="1628800"/>
            <a:ext cx="8606506" cy="2893100"/>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Node.js container linked to </a:t>
            </a:r>
            <a:r>
              <a:rPr lang="en-US" sz="1400" b="1" dirty="0" err="1">
                <a:solidFill>
                  <a:schemeClr val="tx1">
                    <a:lumMod val="50000"/>
                    <a:lumOff val="50000"/>
                  </a:schemeClr>
                </a:solidFill>
                <a:latin typeface="Lato-Light" pitchFamily="34" charset="0"/>
                <a:ea typeface="Raleway" pitchFamily="2" charset="0"/>
              </a:rPr>
              <a:t>M</a:t>
            </a:r>
            <a:r>
              <a:rPr lang="en-US" sz="1400" b="1" dirty="0" err="1" smtClean="0">
                <a:solidFill>
                  <a:schemeClr val="tx1">
                    <a:lumMod val="50000"/>
                    <a:lumOff val="50000"/>
                  </a:schemeClr>
                </a:solidFill>
                <a:latin typeface="Lato-Light" pitchFamily="34" charset="0"/>
                <a:ea typeface="Raleway" pitchFamily="2" charset="0"/>
              </a:rPr>
              <a:t>ongodb</a:t>
            </a:r>
            <a:r>
              <a:rPr lang="en-US" sz="1400" b="1" dirty="0" smtClean="0">
                <a:solidFill>
                  <a:schemeClr val="tx1">
                    <a:lumMod val="50000"/>
                    <a:lumOff val="50000"/>
                  </a:schemeClr>
                </a:solidFill>
                <a:latin typeface="Lato-Light" pitchFamily="34" charset="0"/>
                <a:ea typeface="Raleway" pitchFamily="2" charset="0"/>
              </a:rPr>
              <a:t> from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Networking established by container, no need to map external ports</a:t>
            </a:r>
          </a:p>
          <a:p>
            <a:endParaRPr lang="en-US" sz="1400" b="1" dirty="0">
              <a:solidFill>
                <a:schemeClr val="tx1">
                  <a:lumMod val="50000"/>
                  <a:lumOff val="50000"/>
                </a:schemeClr>
              </a:solidFill>
              <a:latin typeface="Lato-Light" pitchFamily="34" charset="0"/>
              <a:ea typeface="Raleway" pitchFamily="2" charset="0"/>
            </a:endParaRPr>
          </a:p>
          <a:p>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a:t>
            </a:r>
            <a:r>
              <a:rPr lang="en-US" dirty="0">
                <a:solidFill>
                  <a:schemeClr val="tx1">
                    <a:lumMod val="50000"/>
                    <a:lumOff val="50000"/>
                  </a:schemeClr>
                </a:solidFill>
                <a:latin typeface="Lato-Light" pitchFamily="34" charset="0"/>
                <a:ea typeface="Raleway" pitchFamily="2" charset="0"/>
              </a:rPr>
              <a:t>run -d --name </a:t>
            </a:r>
            <a:r>
              <a:rPr lang="en-US" dirty="0" smtClean="0">
                <a:solidFill>
                  <a:schemeClr val="tx1">
                    <a:lumMod val="50000"/>
                    <a:lumOff val="50000"/>
                  </a:schemeClr>
                </a:solidFill>
                <a:latin typeface="Lato-Light" pitchFamily="34" charset="0"/>
                <a:ea typeface="Raleway" pitchFamily="2" charset="0"/>
              </a:rPr>
              <a:t>mongo </a:t>
            </a:r>
            <a:r>
              <a:rPr lang="en-US" dirty="0" err="1">
                <a:solidFill>
                  <a:schemeClr val="tx1">
                    <a:lumMod val="50000"/>
                    <a:lumOff val="50000"/>
                  </a:schemeClr>
                </a:solidFill>
                <a:latin typeface="Lato-Light" pitchFamily="34" charset="0"/>
                <a:ea typeface="Raleway" pitchFamily="2" charset="0"/>
              </a:rPr>
              <a:t>mongo:latest</a:t>
            </a:r>
            <a:r>
              <a:rPr lang="en-US" dirty="0">
                <a:solidFill>
                  <a:schemeClr val="tx1">
                    <a:lumMod val="50000"/>
                    <a:lumOff val="50000"/>
                  </a:schemeClr>
                </a:solidFill>
                <a:latin typeface="Lato-Light" pitchFamily="34" charset="0"/>
                <a:ea typeface="Raleway" pitchFamily="2" charset="0"/>
              </a:rPr>
              <a:t> --</a:t>
            </a:r>
            <a:r>
              <a:rPr lang="en-US" dirty="0" err="1">
                <a:solidFill>
                  <a:schemeClr val="tx1">
                    <a:lumMod val="50000"/>
                    <a:lumOff val="50000"/>
                  </a:schemeClr>
                </a:solidFill>
                <a:latin typeface="Lato-Light" pitchFamily="34" charset="0"/>
                <a:ea typeface="Raleway" pitchFamily="2" charset="0"/>
              </a:rPr>
              <a:t>smallfiles</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a:p>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a:t>
            </a:r>
            <a:r>
              <a:rPr lang="en-US" dirty="0">
                <a:solidFill>
                  <a:schemeClr val="tx1">
                    <a:lumMod val="50000"/>
                    <a:lumOff val="50000"/>
                  </a:schemeClr>
                </a:solidFill>
                <a:latin typeface="Lato-Light" pitchFamily="34" charset="0"/>
                <a:ea typeface="Raleway" pitchFamily="2" charset="0"/>
              </a:rPr>
              <a:t>run -d -p 3000:3000 </a:t>
            </a:r>
            <a:r>
              <a:rPr lang="en-US" dirty="0" smtClean="0">
                <a:solidFill>
                  <a:schemeClr val="tx1">
                    <a:lumMod val="50000"/>
                    <a:lumOff val="50000"/>
                  </a:schemeClr>
                </a:solidFill>
                <a:latin typeface="Lato-Light" pitchFamily="34" charset="0"/>
                <a:ea typeface="Raleway" pitchFamily="2" charset="0"/>
              </a:rPr>
              <a:t>\</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e MONGODB=mongodb</a:t>
            </a:r>
            <a:r>
              <a:rPr lang="en-US" dirty="0" smtClean="0">
                <a:solidFill>
                  <a:schemeClr val="tx1">
                    <a:lumMod val="50000"/>
                    <a:lumOff val="50000"/>
                  </a:schemeClr>
                </a:solidFill>
                <a:latin typeface="Lato-Light" pitchFamily="34" charset="0"/>
                <a:ea typeface="Raleway" pitchFamily="2" charset="0"/>
              </a:rPr>
              <a:t>://mongo:27017 </a:t>
            </a:r>
            <a:r>
              <a:rPr lang="en-US" dirty="0" smtClean="0">
                <a:solidFill>
                  <a:schemeClr val="tx1">
                    <a:lumMod val="50000"/>
                    <a:lumOff val="50000"/>
                  </a:schemeClr>
                </a:solidFill>
                <a:latin typeface="Lato-Light" pitchFamily="34" charset="0"/>
                <a:ea typeface="Raleway" pitchFamily="2" charset="0"/>
              </a:rPr>
              <a:t>\</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name </a:t>
            </a:r>
            <a:r>
              <a:rPr lang="en-US" dirty="0" smtClean="0">
                <a:solidFill>
                  <a:schemeClr val="tx1">
                    <a:lumMod val="50000"/>
                    <a:lumOff val="50000"/>
                  </a:schemeClr>
                </a:solidFill>
                <a:latin typeface="Lato-Light" pitchFamily="34" charset="0"/>
                <a:ea typeface="Raleway" pitchFamily="2" charset="0"/>
              </a:rPr>
              <a:t>node-starter </a:t>
            </a:r>
            <a:r>
              <a:rPr lang="en-US" dirty="0" smtClean="0">
                <a:solidFill>
                  <a:schemeClr val="tx1">
                    <a:lumMod val="50000"/>
                    <a:lumOff val="50000"/>
                  </a:schemeClr>
                </a:solidFill>
                <a:latin typeface="Lato-Light" pitchFamily="34" charset="0"/>
                <a:ea typeface="Raleway" pitchFamily="2" charset="0"/>
              </a:rPr>
              <a:t>\</a:t>
            </a:r>
          </a:p>
          <a:p>
            <a:r>
              <a:rPr lang="en-US" dirty="0" smtClean="0">
                <a:solidFill>
                  <a:schemeClr val="tx1">
                    <a:lumMod val="50000"/>
                    <a:lumOff val="50000"/>
                  </a:schemeClr>
                </a:solidFill>
                <a:latin typeface="Lato-Light" pitchFamily="34" charset="0"/>
                <a:ea typeface="Raleway" pitchFamily="2" charset="0"/>
              </a:rPr>
              <a:t>--</a:t>
            </a:r>
            <a:r>
              <a:rPr lang="en-US" dirty="0">
                <a:solidFill>
                  <a:schemeClr val="tx1">
                    <a:lumMod val="50000"/>
                    <a:lumOff val="50000"/>
                  </a:schemeClr>
                </a:solidFill>
                <a:latin typeface="Lato-Light" pitchFamily="34" charset="0"/>
                <a:ea typeface="Raleway" pitchFamily="2" charset="0"/>
              </a:rPr>
              <a:t>link </a:t>
            </a:r>
            <a:r>
              <a:rPr lang="en-US" dirty="0" smtClean="0">
                <a:solidFill>
                  <a:schemeClr val="tx1">
                    <a:lumMod val="50000"/>
                    <a:lumOff val="50000"/>
                  </a:schemeClr>
                </a:solidFill>
                <a:latin typeface="Lato-Light" pitchFamily="34" charset="0"/>
                <a:ea typeface="Raleway" pitchFamily="2" charset="0"/>
              </a:rPr>
              <a:t>mongo  </a:t>
            </a:r>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14705849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anim calcmode="lin" valueType="num">
                                      <p:cBhvr additive="base">
                                        <p:cTn id="31"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anim calcmode="lin" valueType="num">
                                      <p:cBhvr additive="base">
                                        <p:cTn id="37"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anim calcmode="lin" valueType="num">
                                      <p:cBhvr additive="base">
                                        <p:cTn id="43"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1015663"/>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Data will stay with a running container ONLY when it is define, running or stopped</a:t>
            </a:r>
          </a:p>
          <a:p>
            <a:endParaRPr lang="en-US" sz="1400" b="1" dirty="0" smtClean="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edit node.js file in running app, start stop, and then delete and relaunch</a:t>
            </a:r>
            <a:endParaRPr lang="en-US" sz="1400" b="1"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616159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8734"/>
          <a:stretch/>
        </p:blipFill>
        <p:spPr bwMode="auto">
          <a:xfrm>
            <a:off x="128692" y="3212975"/>
            <a:ext cx="4635045" cy="3123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69581" y="266402"/>
            <a:ext cx="4320480" cy="830997"/>
          </a:xfrm>
          <a:prstGeom prst="rect">
            <a:avLst/>
          </a:prstGeom>
          <a:noFill/>
        </p:spPr>
        <p:txBody>
          <a:bodyPr wrap="square" rtlCol="0">
            <a:spAutoFit/>
          </a:bodyPr>
          <a:lstStyle/>
          <a:p>
            <a:r>
              <a:rPr lang="hr-HR" sz="4800" smtClean="0">
                <a:solidFill>
                  <a:srgbClr val="00AEDB"/>
                </a:solidFill>
                <a:latin typeface="Bebas Neue" pitchFamily="34" charset="0"/>
              </a:rPr>
              <a:t>agenda</a:t>
            </a:r>
            <a:endParaRPr lang="en-US" sz="4800">
              <a:solidFill>
                <a:srgbClr val="00AEDB"/>
              </a:solidFill>
              <a:latin typeface="Bebas Neue" pitchFamily="34" charset="0"/>
            </a:endParaRPr>
          </a:p>
        </p:txBody>
      </p:sp>
      <p:sp>
        <p:nvSpPr>
          <p:cNvPr id="13" name="TextBox 12"/>
          <p:cNvSpPr txBox="1"/>
          <p:nvPr/>
        </p:nvSpPr>
        <p:spPr>
          <a:xfrm>
            <a:off x="469581" y="1196752"/>
            <a:ext cx="8568952" cy="1785104"/>
          </a:xfrm>
          <a:prstGeom prst="rect">
            <a:avLst/>
          </a:prstGeom>
          <a:noFill/>
        </p:spPr>
        <p:txBody>
          <a:bodyPr wrap="square" numCol="1" rtlCol="0">
            <a:spAutoFit/>
          </a:bodyPr>
          <a:lstStyle/>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History - Bare metal, to virtual machine to container</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err="1" smtClean="0">
                <a:solidFill>
                  <a:schemeClr val="tx1">
                    <a:lumMod val="50000"/>
                    <a:lumOff val="50000"/>
                  </a:schemeClr>
                </a:solidFill>
                <a:latin typeface="Lato-Light" pitchFamily="34" charset="0"/>
                <a:ea typeface="Raleway" pitchFamily="2" charset="0"/>
              </a:rPr>
              <a:t>Devops</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Docker</a:t>
            </a:r>
            <a:endParaRPr lang="hr-HR" sz="1600" dirty="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smtClean="0">
                <a:solidFill>
                  <a:schemeClr val="tx1">
                    <a:lumMod val="50000"/>
                    <a:lumOff val="50000"/>
                  </a:schemeClr>
                </a:solidFill>
                <a:latin typeface="Lato-Light" pitchFamily="34" charset="0"/>
                <a:ea typeface="Raleway" pitchFamily="2" charset="0"/>
              </a:rPr>
              <a:t>Hosting </a:t>
            </a:r>
            <a:r>
              <a:rPr lang="en-US" sz="1600" dirty="0">
                <a:solidFill>
                  <a:schemeClr val="tx1">
                    <a:lumMod val="50000"/>
                    <a:lumOff val="50000"/>
                  </a:schemeClr>
                </a:solidFill>
                <a:latin typeface="Lato-Light" pitchFamily="34" charset="0"/>
                <a:ea typeface="Raleway" pitchFamily="2" charset="0"/>
              </a:rPr>
              <a:t>D</a:t>
            </a:r>
            <a:r>
              <a:rPr lang="en-US" sz="1600" dirty="0" smtClean="0">
                <a:solidFill>
                  <a:schemeClr val="tx1">
                    <a:lumMod val="50000"/>
                    <a:lumOff val="50000"/>
                  </a:schemeClr>
                </a:solidFill>
                <a:latin typeface="Lato-Light" pitchFamily="34" charset="0"/>
                <a:ea typeface="Raleway" pitchFamily="2" charset="0"/>
              </a:rPr>
              <a:t>ocker overview</a:t>
            </a:r>
            <a:endParaRPr lang="en-US" sz="1600" dirty="0">
              <a:solidFill>
                <a:schemeClr val="tx1">
                  <a:lumMod val="50000"/>
                  <a:lumOff val="50000"/>
                </a:schemeClr>
              </a:solidFill>
              <a:latin typeface="Lato-Light" pitchFamily="34" charset="0"/>
              <a:ea typeface="Raleway" pitchFamily="2" charset="0"/>
            </a:endParaRP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109" y="3645023"/>
            <a:ext cx="4296872" cy="252028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982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1661993"/>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As long as any container references a volume it will remain</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Do this with data volumes and –volumes-from option</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The container must declare a volume or it must be mapped from the command line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mongo data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497044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Volumes</a:t>
            </a:r>
            <a:endParaRPr lang="en-US" sz="4800" dirty="0">
              <a:solidFill>
                <a:srgbClr val="00AEDB"/>
              </a:solidFill>
              <a:latin typeface="Bebas Neue" pitchFamily="34" charset="0"/>
            </a:endParaRPr>
          </a:p>
        </p:txBody>
      </p:sp>
      <p:sp>
        <p:nvSpPr>
          <p:cNvPr id="13" name="TextBox 12"/>
          <p:cNvSpPr txBox="1"/>
          <p:nvPr/>
        </p:nvSpPr>
        <p:spPr>
          <a:xfrm>
            <a:off x="285974" y="1628800"/>
            <a:ext cx="8606506" cy="954107"/>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For working locally on rapidly changing code, you can map any folder in the container to a host volume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Docker run –d –v /Users/</a:t>
            </a:r>
            <a:r>
              <a:rPr lang="en-US" sz="1400" b="1" dirty="0" err="1" smtClean="0">
                <a:solidFill>
                  <a:schemeClr val="tx1">
                    <a:lumMod val="50000"/>
                    <a:lumOff val="50000"/>
                  </a:schemeClr>
                </a:solidFill>
                <a:latin typeface="Lato-Light" pitchFamily="34" charset="0"/>
                <a:ea typeface="Raleway" pitchFamily="2" charset="0"/>
              </a:rPr>
              <a:t>philipnelson</a:t>
            </a:r>
            <a:r>
              <a:rPr lang="en-US" sz="1400" b="1" dirty="0" smtClean="0">
                <a:solidFill>
                  <a:schemeClr val="tx1">
                    <a:lumMod val="50000"/>
                    <a:lumOff val="50000"/>
                  </a:schemeClr>
                </a:solidFill>
                <a:latin typeface="Lato-Light" pitchFamily="34" charset="0"/>
                <a:ea typeface="Raleway" pitchFamily="2" charset="0"/>
              </a:rPr>
              <a:t>/Projects/</a:t>
            </a:r>
            <a:r>
              <a:rPr lang="en-US" sz="1400" b="1" dirty="0" err="1" smtClean="0">
                <a:solidFill>
                  <a:schemeClr val="tx1">
                    <a:lumMod val="50000"/>
                    <a:lumOff val="50000"/>
                  </a:schemeClr>
                </a:solidFill>
                <a:latin typeface="Lato-Light" pitchFamily="34" charset="0"/>
                <a:ea typeface="Raleway" pitchFamily="2" charset="0"/>
              </a:rPr>
              <a:t>codecamp</a:t>
            </a:r>
            <a:r>
              <a:rPr lang="en-US" sz="1400" b="1" dirty="0" smtClean="0">
                <a:solidFill>
                  <a:schemeClr val="tx1">
                    <a:lumMod val="50000"/>
                    <a:lumOff val="50000"/>
                  </a:schemeClr>
                </a:solidFill>
                <a:latin typeface="Lato-Light" pitchFamily="34" charset="0"/>
                <a:ea typeface="Raleway" pitchFamily="2" charset="0"/>
              </a:rPr>
              <a:t>/node-starter</a:t>
            </a:r>
            <a:r>
              <a:rPr lang="en-US" sz="1400" b="1" dirty="0" smtClean="0">
                <a:solidFill>
                  <a:schemeClr val="tx1">
                    <a:lumMod val="50000"/>
                    <a:lumOff val="50000"/>
                  </a:schemeClr>
                </a:solidFill>
                <a:latin typeface="Lato-Light" pitchFamily="34" charset="0"/>
                <a:ea typeface="Raleway" pitchFamily="2" charset="0"/>
              </a:rPr>
              <a:t>:/</a:t>
            </a:r>
            <a:r>
              <a:rPr lang="en-US" sz="1400" b="1" dirty="0" err="1" smtClean="0">
                <a:solidFill>
                  <a:schemeClr val="tx1">
                    <a:lumMod val="50000"/>
                    <a:lumOff val="50000"/>
                  </a:schemeClr>
                </a:solidFill>
                <a:latin typeface="Lato-Light" pitchFamily="34" charset="0"/>
                <a:ea typeface="Raleway" pitchFamily="2" charset="0"/>
              </a:rPr>
              <a:t>src</a:t>
            </a:r>
            <a:r>
              <a:rPr lang="en-US" sz="1400" b="1" dirty="0" smtClean="0">
                <a:solidFill>
                  <a:schemeClr val="tx1">
                    <a:lumMod val="50000"/>
                    <a:lumOff val="50000"/>
                  </a:schemeClr>
                </a:solidFill>
                <a:latin typeface="Lato-Light" pitchFamily="34" charset="0"/>
                <a:ea typeface="Raleway" pitchFamily="2" charset="0"/>
              </a:rPr>
              <a:t> </a:t>
            </a:r>
            <a:r>
              <a:rPr lang="en-US" sz="1400" b="1" dirty="0" smtClean="0">
                <a:solidFill>
                  <a:schemeClr val="tx1">
                    <a:lumMod val="50000"/>
                    <a:lumOff val="50000"/>
                  </a:schemeClr>
                </a:solidFill>
                <a:latin typeface="Lato-Light" pitchFamily="34" charset="0"/>
                <a:ea typeface="Raleway" pitchFamily="2" charset="0"/>
              </a:rPr>
              <a:t>…..</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1633854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t>
            </a:r>
            <a:r>
              <a:rPr lang="en-US" sz="4800" dirty="0" smtClean="0">
                <a:solidFill>
                  <a:srgbClr val="00AEDB"/>
                </a:solidFill>
                <a:latin typeface="Bebas Neue" pitchFamily="34" charset="0"/>
              </a:rPr>
              <a:t>Composer</a:t>
            </a:r>
            <a:endParaRPr lang="en-US" sz="4800" dirty="0">
              <a:solidFill>
                <a:srgbClr val="00AEDB"/>
              </a:solidFill>
              <a:latin typeface="Bebas Neue" pitchFamily="34" charset="0"/>
            </a:endParaRPr>
          </a:p>
        </p:txBody>
      </p:sp>
      <p:sp>
        <p:nvSpPr>
          <p:cNvPr id="13" name="TextBox 12"/>
          <p:cNvSpPr txBox="1"/>
          <p:nvPr/>
        </p:nvSpPr>
        <p:spPr>
          <a:xfrm>
            <a:off x="462860" y="1556792"/>
            <a:ext cx="8606506" cy="1169551"/>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Wire up a number of containers in a file instead of launching manually like we did</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Parameters are basically the same</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Demo review file and run the system</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915698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t>
            </a:r>
            <a:r>
              <a:rPr lang="en-US" sz="4800" dirty="0" smtClean="0">
                <a:solidFill>
                  <a:srgbClr val="00AEDB"/>
                </a:solidFill>
                <a:latin typeface="Bebas Neue" pitchFamily="34" charset="0"/>
              </a:rPr>
              <a:t>Swarm</a:t>
            </a:r>
            <a:endParaRPr lang="en-US" sz="4800" dirty="0">
              <a:solidFill>
                <a:srgbClr val="00AEDB"/>
              </a:solidFill>
              <a:latin typeface="Bebas Neue" pitchFamily="34" charset="0"/>
            </a:endParaRPr>
          </a:p>
        </p:txBody>
      </p:sp>
      <p:sp>
        <p:nvSpPr>
          <p:cNvPr id="13" name="TextBox 12"/>
          <p:cNvSpPr txBox="1"/>
          <p:nvPr/>
        </p:nvSpPr>
        <p:spPr>
          <a:xfrm>
            <a:off x="462860" y="1556792"/>
            <a:ext cx="8606506" cy="1477328"/>
          </a:xfrm>
          <a:prstGeom prst="rect">
            <a:avLst/>
          </a:prstGeom>
          <a:noFill/>
        </p:spPr>
        <p:txBody>
          <a:bodyPr wrap="square" numCol="1" rtlCol="0">
            <a:spAutoFit/>
          </a:bodyPr>
          <a:lstStyle/>
          <a:p>
            <a:r>
              <a:rPr lang="en-US" dirty="0" smtClean="0">
                <a:solidFill>
                  <a:schemeClr val="tx1">
                    <a:lumMod val="50000"/>
                    <a:lumOff val="50000"/>
                  </a:schemeClr>
                </a:solidFill>
                <a:latin typeface="Lato-Light" pitchFamily="34" charset="0"/>
                <a:ea typeface="Raleway" pitchFamily="2" charset="0"/>
              </a:rPr>
              <a:t>Make a cluster out of </a:t>
            </a:r>
            <a:r>
              <a:rPr lang="en-US" dirty="0" err="1" smtClean="0">
                <a:solidFill>
                  <a:schemeClr val="tx1">
                    <a:lumMod val="50000"/>
                    <a:lumOff val="50000"/>
                  </a:schemeClr>
                </a:solidFill>
                <a:latin typeface="Lato-Light" pitchFamily="34" charset="0"/>
                <a:ea typeface="Raleway" pitchFamily="2" charset="0"/>
              </a:rPr>
              <a:t>docker</a:t>
            </a:r>
            <a:r>
              <a:rPr lang="en-US" dirty="0" smtClean="0">
                <a:solidFill>
                  <a:schemeClr val="tx1">
                    <a:lumMod val="50000"/>
                    <a:lumOff val="50000"/>
                  </a:schemeClr>
                </a:solidFill>
                <a:latin typeface="Lato-Light" pitchFamily="34" charset="0"/>
                <a:ea typeface="Raleway" pitchFamily="2" charset="0"/>
              </a:rPr>
              <a:t> machines and/or host machines</a:t>
            </a:r>
          </a:p>
          <a:p>
            <a:endParaRPr lang="en-US" dirty="0">
              <a:solidFill>
                <a:schemeClr val="tx1">
                  <a:lumMod val="50000"/>
                  <a:lumOff val="50000"/>
                </a:schemeClr>
              </a:solidFill>
              <a:latin typeface="Lato-Light" pitchFamily="34" charset="0"/>
              <a:ea typeface="Raleway" pitchFamily="2" charset="0"/>
            </a:endParaRPr>
          </a:p>
          <a:p>
            <a:r>
              <a:rPr lang="en-US" dirty="0" smtClean="0">
                <a:solidFill>
                  <a:schemeClr val="tx1">
                    <a:lumMod val="50000"/>
                    <a:lumOff val="50000"/>
                  </a:schemeClr>
                </a:solidFill>
                <a:latin typeface="Lato-Light" pitchFamily="34" charset="0"/>
                <a:ea typeface="Raleway" pitchFamily="2" charset="0"/>
              </a:rPr>
              <a:t>Rapidly changing functionality, major focus right now</a:t>
            </a:r>
          </a:p>
          <a:p>
            <a:endParaRPr lang="en-US" dirty="0">
              <a:solidFill>
                <a:schemeClr val="tx1">
                  <a:lumMod val="50000"/>
                  <a:lumOff val="50000"/>
                </a:schemeClr>
              </a:solidFill>
              <a:latin typeface="Lato-Light" pitchFamily="34" charset="0"/>
              <a:ea typeface="Raleway" pitchFamily="2" charset="0"/>
            </a:endParaRPr>
          </a:p>
          <a:p>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4049728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462490"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Troubleshooting</a:t>
            </a:r>
            <a:endParaRPr lang="en-US" sz="4800" dirty="0">
              <a:solidFill>
                <a:srgbClr val="00AEDB"/>
              </a:solidFill>
              <a:latin typeface="Bebas Neue" pitchFamily="34" charset="0"/>
            </a:endParaRPr>
          </a:p>
        </p:txBody>
      </p:sp>
      <p:sp>
        <p:nvSpPr>
          <p:cNvPr id="13" name="TextBox 12"/>
          <p:cNvSpPr txBox="1"/>
          <p:nvPr/>
        </p:nvSpPr>
        <p:spPr>
          <a:xfrm>
            <a:off x="285974" y="1628800"/>
            <a:ext cx="8606506" cy="2092881"/>
          </a:xfrm>
          <a:prstGeom prst="rect">
            <a:avLst/>
          </a:prstGeom>
          <a:noFill/>
        </p:spPr>
        <p:txBody>
          <a:bodyPr wrap="square" numCol="1" rtlCol="0">
            <a:spAutoFit/>
          </a:bodyPr>
          <a:lstStyle/>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inspect &lt;name</a:t>
            </a:r>
            <a:r>
              <a:rPr lang="en-US" sz="1400" b="1" dirty="0" smtClean="0">
                <a:solidFill>
                  <a:schemeClr val="tx1">
                    <a:lumMod val="50000"/>
                    <a:lumOff val="50000"/>
                  </a:schemeClr>
                </a:solidFill>
                <a:latin typeface="Lato-Light" pitchFamily="34" charset="0"/>
                <a:ea typeface="Raleway" pitchFamily="2" charset="0"/>
              </a:rPr>
              <a:t>&gt; shows the entire configuration of the container</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logs &lt;name&gt; </a:t>
            </a:r>
            <a:r>
              <a:rPr lang="en-US" sz="1400" b="1" dirty="0" smtClean="0">
                <a:solidFill>
                  <a:schemeClr val="tx1">
                    <a:lumMod val="50000"/>
                    <a:lumOff val="50000"/>
                  </a:schemeClr>
                </a:solidFill>
                <a:latin typeface="Lato-Light" pitchFamily="34" charset="0"/>
                <a:ea typeface="Raleway" pitchFamily="2" charset="0"/>
              </a:rPr>
              <a:t>dumps system logs from within container</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ps</a:t>
            </a:r>
            <a:r>
              <a:rPr lang="en-US" sz="1400" b="1" dirty="0" smtClean="0">
                <a:solidFill>
                  <a:schemeClr val="tx1">
                    <a:lumMod val="50000"/>
                    <a:lumOff val="50000"/>
                  </a:schemeClr>
                </a:solidFill>
                <a:latin typeface="Lato-Light" pitchFamily="34" charset="0"/>
                <a:ea typeface="Raleway" pitchFamily="2" charset="0"/>
              </a:rPr>
              <a:t> or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ps</a:t>
            </a:r>
            <a:r>
              <a:rPr lang="en-US" sz="1400" b="1" dirty="0" smtClean="0">
                <a:solidFill>
                  <a:schemeClr val="tx1">
                    <a:lumMod val="50000"/>
                    <a:lumOff val="50000"/>
                  </a:schemeClr>
                </a:solidFill>
                <a:latin typeface="Lato-Light" pitchFamily="34" charset="0"/>
                <a:ea typeface="Raleway" pitchFamily="2" charset="0"/>
              </a:rPr>
              <a:t> –a to see running and not running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images – lists all of the disk images that make up all your containers</a:t>
            </a:r>
          </a:p>
          <a:p>
            <a:endParaRPr lang="en-US" sz="1400" b="1" dirty="0">
              <a:solidFill>
                <a:schemeClr val="tx1">
                  <a:lumMod val="50000"/>
                  <a:lumOff val="50000"/>
                </a:schemeClr>
              </a:solidFill>
              <a:latin typeface="Lato-Light" pitchFamily="34" charset="0"/>
              <a:ea typeface="Raleway" pitchFamily="2" charset="0"/>
            </a:endParaRPr>
          </a:p>
          <a:p>
            <a:r>
              <a:rPr lang="en-US" sz="1400" b="1" dirty="0" err="1">
                <a:solidFill>
                  <a:schemeClr val="tx1">
                    <a:lumMod val="50000"/>
                    <a:lumOff val="50000"/>
                  </a:schemeClr>
                </a:solidFill>
                <a:latin typeface="Lato-Light" pitchFamily="34" charset="0"/>
                <a:ea typeface="Raleway" pitchFamily="2" charset="0"/>
              </a:rPr>
              <a:t>d</a:t>
            </a:r>
            <a:r>
              <a:rPr lang="en-US" sz="1400" b="1" dirty="0" err="1" smtClean="0">
                <a:solidFill>
                  <a:schemeClr val="tx1">
                    <a:lumMod val="50000"/>
                    <a:lumOff val="50000"/>
                  </a:schemeClr>
                </a:solidFill>
                <a:latin typeface="Lato-Light" pitchFamily="34" charset="0"/>
                <a:ea typeface="Raleway" pitchFamily="2" charset="0"/>
              </a:rPr>
              <a:t>ocker</a:t>
            </a:r>
            <a:r>
              <a:rPr lang="en-US" sz="1400" b="1" dirty="0" smtClean="0">
                <a:solidFill>
                  <a:schemeClr val="tx1">
                    <a:lumMod val="50000"/>
                    <a:lumOff val="50000"/>
                  </a:schemeClr>
                </a:solidFill>
                <a:latin typeface="Lato-Light" pitchFamily="34" charset="0"/>
                <a:ea typeface="Raleway" pitchFamily="2" charset="0"/>
              </a:rPr>
              <a:t> exec –t &lt;name&gt; /bin/bash log into a running container</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24733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EC2</a:t>
            </a:r>
            <a:endParaRPr lang="en-US" sz="4800" dirty="0">
              <a:solidFill>
                <a:srgbClr val="00AEDB"/>
              </a:solidFill>
              <a:latin typeface="Bebas Neue" pitchFamily="34" charset="0"/>
            </a:endParaRPr>
          </a:p>
        </p:txBody>
      </p:sp>
      <p:sp>
        <p:nvSpPr>
          <p:cNvPr id="13" name="TextBox 12"/>
          <p:cNvSpPr txBox="1"/>
          <p:nvPr/>
        </p:nvSpPr>
        <p:spPr>
          <a:xfrm>
            <a:off x="395536" y="1556792"/>
            <a:ext cx="7272808" cy="2246769"/>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Docker optimized </a:t>
            </a:r>
            <a:r>
              <a:rPr lang="en-US" sz="1400" b="1" dirty="0" err="1" smtClean="0">
                <a:solidFill>
                  <a:schemeClr val="tx1">
                    <a:lumMod val="50000"/>
                    <a:lumOff val="50000"/>
                  </a:schemeClr>
                </a:solidFill>
                <a:latin typeface="Lato-Light" pitchFamily="34" charset="0"/>
                <a:ea typeface="Raleway" pitchFamily="2" charset="0"/>
              </a:rPr>
              <a:t>linux</a:t>
            </a:r>
            <a:r>
              <a:rPr lang="en-US" sz="1400" b="1" dirty="0" smtClean="0">
                <a:solidFill>
                  <a:schemeClr val="tx1">
                    <a:lumMod val="50000"/>
                    <a:lumOff val="50000"/>
                  </a:schemeClr>
                </a:solidFill>
                <a:latin typeface="Lato-Light" pitchFamily="34" charset="0"/>
                <a:ea typeface="Raleway" pitchFamily="2" charset="0"/>
              </a:rPr>
              <a:t> available in an AMI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EC2 container service to manage load balancing</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Tasks to define the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 run parameters </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Everything scriptable via </a:t>
            </a:r>
            <a:r>
              <a:rPr lang="en-US" sz="1400" b="1" dirty="0" err="1" smtClean="0">
                <a:solidFill>
                  <a:schemeClr val="tx1">
                    <a:lumMod val="50000"/>
                    <a:lumOff val="50000"/>
                  </a:schemeClr>
                </a:solidFill>
                <a:latin typeface="Lato-Light" pitchFamily="34" charset="0"/>
                <a:ea typeface="Raleway" pitchFamily="2" charset="0"/>
              </a:rPr>
              <a:t>CloudFormation</a:t>
            </a:r>
            <a:r>
              <a:rPr lang="en-US" sz="1400" b="1" dirty="0" smtClean="0">
                <a:solidFill>
                  <a:schemeClr val="tx1">
                    <a:lumMod val="50000"/>
                    <a:lumOff val="50000"/>
                  </a:schemeClr>
                </a:solidFill>
                <a:latin typeface="Lato-Light" pitchFamily="34" charset="0"/>
                <a:ea typeface="Raleway" pitchFamily="2" charset="0"/>
              </a:rPr>
              <a:t> or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Alternatively,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-machine create –driver </a:t>
            </a:r>
            <a:r>
              <a:rPr lang="en-US" sz="1400" b="1" dirty="0" err="1" smtClean="0">
                <a:solidFill>
                  <a:schemeClr val="tx1">
                    <a:lumMod val="50000"/>
                    <a:lumOff val="50000"/>
                  </a:schemeClr>
                </a:solidFill>
                <a:latin typeface="Lato-Light" pitchFamily="34" charset="0"/>
                <a:ea typeface="Raleway" pitchFamily="2" charset="0"/>
              </a:rPr>
              <a:t>aws</a:t>
            </a:r>
            <a:r>
              <a:rPr lang="en-US" sz="1400" b="1" dirty="0" smtClean="0">
                <a:solidFill>
                  <a:schemeClr val="tx1">
                    <a:lumMod val="50000"/>
                    <a:lumOff val="50000"/>
                  </a:schemeClr>
                </a:solidFill>
                <a:latin typeface="Lato-Light" pitchFamily="34" charset="0"/>
                <a:ea typeface="Raleway" pitchFamily="2" charset="0"/>
              </a:rPr>
              <a:t> &lt;machine name&gt;</a:t>
            </a: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688860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8" end="8"/>
                                            </p:txEl>
                                          </p:spTgt>
                                        </p:tgtEl>
                                        <p:attrNameLst>
                                          <p:attrName>style.visibility</p:attrName>
                                        </p:attrNameLst>
                                      </p:cBhvr>
                                      <p:to>
                                        <p:strVal val="visible"/>
                                      </p:to>
                                    </p:set>
                                    <p:anim calcmode="lin" valueType="num">
                                      <p:cBhvr additive="base">
                                        <p:cTn id="31"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Azure</a:t>
            </a:r>
            <a:endParaRPr lang="en-US" sz="4800" dirty="0">
              <a:solidFill>
                <a:srgbClr val="00AEDB"/>
              </a:solidFill>
              <a:latin typeface="Bebas Neue" pitchFamily="34" charset="0"/>
            </a:endParaRPr>
          </a:p>
        </p:txBody>
      </p:sp>
      <p:sp>
        <p:nvSpPr>
          <p:cNvPr id="13" name="TextBox 12"/>
          <p:cNvSpPr txBox="1"/>
          <p:nvPr/>
        </p:nvSpPr>
        <p:spPr>
          <a:xfrm>
            <a:off x="294725" y="1484784"/>
            <a:ext cx="7272808" cy="1600438"/>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Docker VM Extension for </a:t>
            </a:r>
            <a:r>
              <a:rPr lang="en-US" sz="1400" b="1" dirty="0" err="1" smtClean="0">
                <a:solidFill>
                  <a:schemeClr val="tx1">
                    <a:lumMod val="50000"/>
                    <a:lumOff val="50000"/>
                  </a:schemeClr>
                </a:solidFill>
                <a:latin typeface="Lato-Light" pitchFamily="34" charset="0"/>
                <a:ea typeface="Raleway" pitchFamily="2" charset="0"/>
              </a:rPr>
              <a:t>linux</a:t>
            </a:r>
            <a:endParaRPr lang="en-US" sz="1400" b="1" dirty="0" smtClean="0">
              <a:solidFill>
                <a:schemeClr val="tx1">
                  <a:lumMod val="50000"/>
                  <a:lumOff val="50000"/>
                </a:schemeClr>
              </a:solidFill>
              <a:latin typeface="Lato-Light" pitchFamily="34" charset="0"/>
              <a:ea typeface="Raleway" pitchFamily="2" charset="0"/>
            </a:endParaRPr>
          </a:p>
          <a:p>
            <a:endParaRPr lang="en-US" sz="1400" b="1" dirty="0" smtClean="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Some features available in Azure Portal</a:t>
            </a:r>
            <a:endParaRPr lang="en-US" sz="1400" b="1" dirty="0">
              <a:solidFill>
                <a:schemeClr val="tx1">
                  <a:lumMod val="50000"/>
                  <a:lumOff val="50000"/>
                </a:schemeClr>
              </a:solidFill>
              <a:latin typeface="Lato-Light" pitchFamily="34" charset="0"/>
              <a:ea typeface="Raleway" pitchFamily="2" charset="0"/>
            </a:endParaRP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Everything scriptable via Azure CLI</a:t>
            </a:r>
          </a:p>
          <a:p>
            <a:endParaRPr lang="en-US" sz="1400" b="1" dirty="0">
              <a:solidFill>
                <a:schemeClr val="tx1">
                  <a:lumMod val="50000"/>
                  <a:lumOff val="50000"/>
                </a:schemeClr>
              </a:solidFill>
              <a:latin typeface="Lato-Light" pitchFamily="34" charset="0"/>
              <a:ea typeface="Raleway" pitchFamily="2" charset="0"/>
            </a:endParaRPr>
          </a:p>
          <a:p>
            <a:r>
              <a:rPr lang="en-US" sz="1400" b="1" dirty="0" smtClean="0">
                <a:solidFill>
                  <a:schemeClr val="tx1">
                    <a:lumMod val="50000"/>
                    <a:lumOff val="50000"/>
                  </a:schemeClr>
                </a:solidFill>
                <a:latin typeface="Lato-Light" pitchFamily="34" charset="0"/>
                <a:ea typeface="Raleway" pitchFamily="2" charset="0"/>
              </a:rPr>
              <a:t>Alternatively, </a:t>
            </a:r>
            <a:r>
              <a:rPr lang="en-US" sz="1400" b="1" dirty="0" err="1" smtClean="0">
                <a:solidFill>
                  <a:schemeClr val="tx1">
                    <a:lumMod val="50000"/>
                    <a:lumOff val="50000"/>
                  </a:schemeClr>
                </a:solidFill>
                <a:latin typeface="Lato-Light" pitchFamily="34" charset="0"/>
                <a:ea typeface="Raleway" pitchFamily="2" charset="0"/>
              </a:rPr>
              <a:t>docker</a:t>
            </a:r>
            <a:r>
              <a:rPr lang="en-US" sz="1400" b="1" dirty="0" smtClean="0">
                <a:solidFill>
                  <a:schemeClr val="tx1">
                    <a:lumMod val="50000"/>
                    <a:lumOff val="50000"/>
                  </a:schemeClr>
                </a:solidFill>
                <a:latin typeface="Lato-Light" pitchFamily="34" charset="0"/>
                <a:ea typeface="Raleway" pitchFamily="2" charset="0"/>
              </a:rPr>
              <a:t>-machine create –driver </a:t>
            </a:r>
            <a:r>
              <a:rPr lang="en-US" sz="1400" b="1" dirty="0" err="1" smtClean="0">
                <a:solidFill>
                  <a:schemeClr val="tx1">
                    <a:lumMod val="50000"/>
                    <a:lumOff val="50000"/>
                  </a:schemeClr>
                </a:solidFill>
                <a:latin typeface="Lato-Light" pitchFamily="34" charset="0"/>
                <a:ea typeface="Raleway" pitchFamily="2" charset="0"/>
              </a:rPr>
              <a:t>msazure</a:t>
            </a:r>
            <a:r>
              <a:rPr lang="en-US" sz="1400" b="1" dirty="0" smtClean="0">
                <a:solidFill>
                  <a:schemeClr val="tx1">
                    <a:lumMod val="50000"/>
                    <a:lumOff val="50000"/>
                  </a:schemeClr>
                </a:solidFill>
                <a:latin typeface="Lato-Light" pitchFamily="34" charset="0"/>
                <a:ea typeface="Raleway" pitchFamily="2" charset="0"/>
              </a:rPr>
              <a:t> </a:t>
            </a:r>
            <a:r>
              <a:rPr lang="en-US" sz="1400" b="1" dirty="0" err="1" smtClean="0">
                <a:solidFill>
                  <a:schemeClr val="tx1">
                    <a:lumMod val="50000"/>
                    <a:lumOff val="50000"/>
                  </a:schemeClr>
                </a:solidFill>
                <a:latin typeface="Lato-Light" pitchFamily="34" charset="0"/>
                <a:ea typeface="Raleway" pitchFamily="2" charset="0"/>
              </a:rPr>
              <a:t>machinename</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062378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 calcmode="lin" valueType="num">
                                      <p:cBhvr additive="base">
                                        <p:cTn id="1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6" end="6"/>
                                            </p:txEl>
                                          </p:spTgt>
                                        </p:tgtEl>
                                        <p:attrNameLst>
                                          <p:attrName>style.visibility</p:attrName>
                                        </p:attrNameLst>
                                      </p:cBhvr>
                                      <p:to>
                                        <p:strVal val="visible"/>
                                      </p:to>
                                    </p:set>
                                    <p:anim calcmode="lin" valueType="num">
                                      <p:cBhvr additive="base">
                                        <p:cTn id="25"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Other</a:t>
            </a:r>
            <a:endParaRPr lang="en-US" sz="4800" dirty="0">
              <a:solidFill>
                <a:srgbClr val="00AEDB"/>
              </a:solidFill>
              <a:latin typeface="Bebas Neue" pitchFamily="34" charset="0"/>
            </a:endParaRPr>
          </a:p>
        </p:txBody>
      </p:sp>
      <p:sp>
        <p:nvSpPr>
          <p:cNvPr id="13" name="TextBox 12"/>
          <p:cNvSpPr txBox="1"/>
          <p:nvPr/>
        </p:nvSpPr>
        <p:spPr>
          <a:xfrm>
            <a:off x="467544" y="1556792"/>
            <a:ext cx="7272808" cy="2031325"/>
          </a:xfrm>
          <a:prstGeom prst="rect">
            <a:avLst/>
          </a:prstGeom>
          <a:noFill/>
        </p:spPr>
        <p:txBody>
          <a:bodyPr wrap="square" numCol="1" rtlCol="0">
            <a:spAutoFit/>
          </a:bodyPr>
          <a:lstStyle/>
          <a:p>
            <a:r>
              <a:rPr lang="en-US" sz="1400" b="1" dirty="0" smtClean="0">
                <a:solidFill>
                  <a:schemeClr val="tx1">
                    <a:lumMod val="50000"/>
                    <a:lumOff val="50000"/>
                  </a:schemeClr>
                </a:solidFill>
                <a:latin typeface="Lato-Light" pitchFamily="34" charset="0"/>
                <a:ea typeface="Raleway" pitchFamily="2" charset="0"/>
              </a:rPr>
              <a:t>Drivers are available for</a:t>
            </a:r>
          </a:p>
          <a:p>
            <a:r>
              <a:rPr lang="en-US" sz="1400" b="1" dirty="0" smtClean="0">
                <a:solidFill>
                  <a:schemeClr val="tx1">
                    <a:lumMod val="50000"/>
                    <a:lumOff val="50000"/>
                  </a:schemeClr>
                </a:solidFill>
                <a:latin typeface="Lato-Light" pitchFamily="34" charset="0"/>
                <a:ea typeface="Raleway" pitchFamily="2" charset="0"/>
              </a:rPr>
              <a:t>AWS</a:t>
            </a:r>
          </a:p>
          <a:p>
            <a:r>
              <a:rPr lang="en-US" sz="1400" b="1" dirty="0" smtClean="0">
                <a:solidFill>
                  <a:schemeClr val="tx1">
                    <a:lumMod val="50000"/>
                    <a:lumOff val="50000"/>
                  </a:schemeClr>
                </a:solidFill>
                <a:latin typeface="Lato-Light" pitchFamily="34" charset="0"/>
                <a:ea typeface="Raleway" pitchFamily="2" charset="0"/>
              </a:rPr>
              <a:t>Azure</a:t>
            </a:r>
          </a:p>
          <a:p>
            <a:r>
              <a:rPr lang="en-US" sz="1400" b="1" dirty="0" smtClean="0">
                <a:solidFill>
                  <a:schemeClr val="tx1">
                    <a:lumMod val="50000"/>
                    <a:lumOff val="50000"/>
                  </a:schemeClr>
                </a:solidFill>
                <a:latin typeface="Lato-Light" pitchFamily="34" charset="0"/>
                <a:ea typeface="Raleway" pitchFamily="2" charset="0"/>
              </a:rPr>
              <a:t>Rackspace</a:t>
            </a:r>
          </a:p>
          <a:p>
            <a:r>
              <a:rPr lang="en-US" sz="1400" b="1" dirty="0" smtClean="0">
                <a:solidFill>
                  <a:schemeClr val="tx1">
                    <a:lumMod val="50000"/>
                    <a:lumOff val="50000"/>
                  </a:schemeClr>
                </a:solidFill>
                <a:latin typeface="Lato-Light" pitchFamily="34" charset="0"/>
                <a:ea typeface="Raleway" pitchFamily="2" charset="0"/>
              </a:rPr>
              <a:t>OpenStack</a:t>
            </a:r>
          </a:p>
          <a:p>
            <a:r>
              <a:rPr lang="en-US" sz="1400" b="1" dirty="0" err="1" smtClean="0">
                <a:solidFill>
                  <a:schemeClr val="tx1">
                    <a:lumMod val="50000"/>
                    <a:lumOff val="50000"/>
                  </a:schemeClr>
                </a:solidFill>
                <a:latin typeface="Lato-Light" pitchFamily="34" charset="0"/>
                <a:ea typeface="Raleway" pitchFamily="2" charset="0"/>
              </a:rPr>
              <a:t>Digitial</a:t>
            </a:r>
            <a:r>
              <a:rPr lang="en-US" sz="1400" b="1" dirty="0" smtClean="0">
                <a:solidFill>
                  <a:schemeClr val="tx1">
                    <a:lumMod val="50000"/>
                    <a:lumOff val="50000"/>
                  </a:schemeClr>
                </a:solidFill>
                <a:latin typeface="Lato-Light" pitchFamily="34" charset="0"/>
                <a:ea typeface="Raleway" pitchFamily="2" charset="0"/>
              </a:rPr>
              <a:t> Ocean</a:t>
            </a:r>
          </a:p>
          <a:p>
            <a:r>
              <a:rPr lang="en-US" sz="1400" b="1" dirty="0" smtClean="0">
                <a:solidFill>
                  <a:schemeClr val="tx1">
                    <a:lumMod val="50000"/>
                    <a:lumOff val="50000"/>
                  </a:schemeClr>
                </a:solidFill>
                <a:latin typeface="Lato-Light" pitchFamily="34" charset="0"/>
                <a:ea typeface="Raleway" pitchFamily="2" charset="0"/>
              </a:rPr>
              <a:t>Others ….</a:t>
            </a:r>
          </a:p>
          <a:p>
            <a:endParaRPr lang="en-US" sz="1400" b="1" dirty="0">
              <a:solidFill>
                <a:schemeClr val="tx1">
                  <a:lumMod val="50000"/>
                  <a:lumOff val="50000"/>
                </a:schemeClr>
              </a:solidFill>
              <a:latin typeface="Lato-Light" pitchFamily="34" charset="0"/>
              <a:ea typeface="Raleway" pitchFamily="2" charset="0"/>
            </a:endParaRPr>
          </a:p>
          <a:p>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885316227"/>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6950322"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Windows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2677656"/>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Based on new features to be released with Windows 2016 (available in tech preview)</a:t>
            </a:r>
          </a:p>
          <a:p>
            <a:endParaRPr lang="en-US" sz="1400" dirty="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Nano server – headless (no </a:t>
            </a:r>
            <a:r>
              <a:rPr lang="en-US" sz="1400" dirty="0" err="1" smtClean="0">
                <a:solidFill>
                  <a:schemeClr val="tx1">
                    <a:lumMod val="50000"/>
                    <a:lumOff val="50000"/>
                  </a:schemeClr>
                </a:solidFill>
                <a:latin typeface="Lato-Light" pitchFamily="34" charset="0"/>
                <a:ea typeface="Raleway" pitchFamily="2" charset="0"/>
              </a:rPr>
              <a:t>gui</a:t>
            </a:r>
            <a:r>
              <a:rPr lang="en-US" sz="1400" dirty="0" smtClean="0">
                <a:solidFill>
                  <a:schemeClr val="tx1">
                    <a:lumMod val="50000"/>
                    <a:lumOff val="50000"/>
                  </a:schemeClr>
                </a:solidFill>
                <a:latin typeface="Lato-Light" pitchFamily="34" charset="0"/>
                <a:ea typeface="Raleway" pitchFamily="2" charset="0"/>
              </a:rPr>
              <a:t>, no logon service, no remote desktop) extremely stripped down version of windows to be used in containers and in Azure</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Configuration via </a:t>
            </a:r>
            <a:r>
              <a:rPr lang="en-US" sz="1400" dirty="0" err="1" smtClean="0">
                <a:solidFill>
                  <a:schemeClr val="tx1">
                    <a:lumMod val="50000"/>
                    <a:lumOff val="50000"/>
                  </a:schemeClr>
                </a:solidFill>
                <a:latin typeface="Lato-Light" pitchFamily="34" charset="0"/>
                <a:ea typeface="Raleway" pitchFamily="2" charset="0"/>
              </a:rPr>
              <a:t>powershell</a:t>
            </a:r>
            <a:r>
              <a:rPr lang="en-US" sz="1400" dirty="0" smtClean="0">
                <a:solidFill>
                  <a:schemeClr val="tx1">
                    <a:lumMod val="50000"/>
                    <a:lumOff val="50000"/>
                  </a:schemeClr>
                </a:solidFill>
                <a:latin typeface="Lato-Light" pitchFamily="34" charset="0"/>
                <a:ea typeface="Raleway" pitchFamily="2" charset="0"/>
              </a:rPr>
              <a:t> and Desired State Service</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Would ship with </a:t>
            </a:r>
            <a:r>
              <a:rPr lang="en-US" sz="1400" dirty="0" err="1" smtClean="0">
                <a:solidFill>
                  <a:schemeClr val="tx1">
                    <a:lumMod val="50000"/>
                    <a:lumOff val="50000"/>
                  </a:schemeClr>
                </a:solidFill>
                <a:latin typeface="Lato-Light" pitchFamily="34" charset="0"/>
                <a:ea typeface="Raleway" pitchFamily="2" charset="0"/>
              </a:rPr>
              <a:t>.net</a:t>
            </a:r>
            <a:r>
              <a:rPr lang="en-US" sz="1400" dirty="0" smtClean="0">
                <a:solidFill>
                  <a:schemeClr val="tx1">
                    <a:lumMod val="50000"/>
                    <a:lumOff val="50000"/>
                  </a:schemeClr>
                </a:solidFill>
                <a:latin typeface="Lato-Light" pitchFamily="34" charset="0"/>
                <a:ea typeface="Raleway" pitchFamily="2" charset="0"/>
              </a:rPr>
              <a:t> </a:t>
            </a:r>
            <a:r>
              <a:rPr lang="en-US" sz="1400" dirty="0" err="1" smtClean="0">
                <a:solidFill>
                  <a:schemeClr val="tx1">
                    <a:lumMod val="50000"/>
                    <a:lumOff val="50000"/>
                  </a:schemeClr>
                </a:solidFill>
                <a:latin typeface="Lato-Light" pitchFamily="34" charset="0"/>
                <a:ea typeface="Raleway" pitchFamily="2" charset="0"/>
              </a:rPr>
              <a:t>CoreCLR</a:t>
            </a:r>
            <a:r>
              <a:rPr lang="en-US" sz="1400" dirty="0" smtClean="0">
                <a:solidFill>
                  <a:schemeClr val="tx1">
                    <a:lumMod val="50000"/>
                    <a:lumOff val="50000"/>
                  </a:schemeClr>
                </a:solidFill>
                <a:latin typeface="Lato-Light" pitchFamily="34" charset="0"/>
                <a:ea typeface="Raleway" pitchFamily="2" charset="0"/>
              </a:rPr>
              <a:t> and possibly other environments: node.js, </a:t>
            </a:r>
            <a:r>
              <a:rPr lang="en-US" sz="1400" dirty="0" err="1" smtClean="0">
                <a:solidFill>
                  <a:schemeClr val="tx1">
                    <a:lumMod val="50000"/>
                    <a:lumOff val="50000"/>
                  </a:schemeClr>
                </a:solidFill>
                <a:latin typeface="Lato-Light" pitchFamily="34" charset="0"/>
                <a:ea typeface="Raleway" pitchFamily="2" charset="0"/>
              </a:rPr>
              <a:t>php</a:t>
            </a:r>
            <a:r>
              <a:rPr lang="en-US" sz="1400" dirty="0" smtClean="0">
                <a:solidFill>
                  <a:schemeClr val="tx1">
                    <a:lumMod val="50000"/>
                    <a:lumOff val="50000"/>
                  </a:schemeClr>
                </a:solidFill>
                <a:latin typeface="Lato-Light" pitchFamily="34" charset="0"/>
                <a:ea typeface="Raleway" pitchFamily="2" charset="0"/>
              </a:rPr>
              <a:t> and so on. </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Docker Containers for Windows – full support of </a:t>
            </a:r>
            <a:r>
              <a:rPr lang="en-US" sz="1400" dirty="0" err="1" smtClean="0">
                <a:solidFill>
                  <a:schemeClr val="tx1">
                    <a:lumMod val="50000"/>
                    <a:lumOff val="50000"/>
                  </a:schemeClr>
                </a:solidFill>
                <a:latin typeface="Lato-Light" pitchFamily="34" charset="0"/>
                <a:ea typeface="Raleway" pitchFamily="2" charset="0"/>
              </a:rPr>
              <a:t>docker</a:t>
            </a:r>
            <a:r>
              <a:rPr lang="en-US" sz="1400" dirty="0" smtClean="0">
                <a:solidFill>
                  <a:schemeClr val="tx1">
                    <a:lumMod val="50000"/>
                    <a:lumOff val="50000"/>
                  </a:schemeClr>
                </a:solidFill>
                <a:latin typeface="Lato-Light" pitchFamily="34" charset="0"/>
                <a:ea typeface="Raleway" pitchFamily="2" charset="0"/>
              </a:rPr>
              <a:t> CLI commands with windows running in container under Nano server</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Hyper V Containers – more tightly integrated to Windows, higher security, and features as yet to be announced</a:t>
            </a:r>
          </a:p>
          <a:p>
            <a:pPr marL="285750" indent="-285750">
              <a:buFont typeface="Arial" panose="020B0604020202020204" pitchFamily="34" charset="0"/>
              <a:buChar char="•"/>
            </a:pPr>
            <a:r>
              <a:rPr lang="en-US" sz="1400" dirty="0" smtClean="0">
                <a:solidFill>
                  <a:schemeClr val="tx1">
                    <a:lumMod val="50000"/>
                    <a:lumOff val="50000"/>
                  </a:schemeClr>
                </a:solidFill>
                <a:latin typeface="Lato-Light" pitchFamily="34" charset="0"/>
                <a:ea typeface="Raleway" pitchFamily="2" charset="0"/>
              </a:rPr>
              <a:t>One goal would be the Registry would be isolated within the container</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7889037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4" end="4"/>
                                            </p:txEl>
                                          </p:spTgt>
                                        </p:tgtEl>
                                        <p:attrNameLst>
                                          <p:attrName>style.visibility</p:attrName>
                                        </p:attrNameLst>
                                      </p:cBhvr>
                                      <p:to>
                                        <p:strVal val="visible"/>
                                      </p:to>
                                    </p:set>
                                    <p:anim calcmode="lin" valueType="num">
                                      <p:cBhvr additive="base">
                                        <p:cTn id="25"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 calcmode="lin" valueType="num">
                                      <p:cBhvr additive="base">
                                        <p:cTn id="31"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 calcmode="lin" valueType="num">
                                      <p:cBhvr additive="base">
                                        <p:cTn id="37"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xEl>
                                              <p:pRg st="7" end="7"/>
                                            </p:txEl>
                                          </p:spTgt>
                                        </p:tgtEl>
                                        <p:attrNameLst>
                                          <p:attrName>style.visibility</p:attrName>
                                        </p:attrNameLst>
                                      </p:cBhvr>
                                      <p:to>
                                        <p:strVal val="visible"/>
                                      </p:to>
                                    </p:set>
                                    <p:anim calcmode="lin" valueType="num">
                                      <p:cBhvr additive="base">
                                        <p:cTn id="43"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Good News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4801314"/>
          </a:xfrm>
          <a:prstGeom prst="rect">
            <a:avLst/>
          </a:prstGeom>
          <a:noFill/>
        </p:spPr>
        <p:txBody>
          <a:bodyPr wrap="square" numCol="1"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Startup speed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Deployment is part of development – build images, run images, setup networking and data</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Much easier to prototype with different new technologies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Systems are much easier to establish with different dependencies: versions of infrastructure, legacy considerations, frameworks, languages are all isolated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Scale out is considerably easier (with other tools like ECS, Kubernetes)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Your dev computer doesn’t get buried in unused junk demanding repaves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Operations can focus just on </a:t>
            </a:r>
            <a:r>
              <a:rPr lang="en-US" dirty="0" err="1" smtClean="0">
                <a:solidFill>
                  <a:schemeClr val="tx1">
                    <a:lumMod val="50000"/>
                    <a:lumOff val="50000"/>
                  </a:schemeClr>
                </a:solidFill>
                <a:latin typeface="Lato-Light" pitchFamily="34" charset="0"/>
                <a:ea typeface="Raleway" pitchFamily="2" charset="0"/>
              </a:rPr>
              <a:t>cpu</a:t>
            </a:r>
            <a:r>
              <a:rPr lang="en-US" dirty="0" smtClean="0">
                <a:solidFill>
                  <a:schemeClr val="tx1">
                    <a:lumMod val="50000"/>
                    <a:lumOff val="50000"/>
                  </a:schemeClr>
                </a:solidFill>
                <a:latin typeface="Lato-Light" pitchFamily="34" charset="0"/>
                <a:ea typeface="Raleway" pitchFamily="2" charset="0"/>
              </a:rPr>
              <a:t>, disk storage, instances, networking boundaries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Dev works connections between containers, logical storage options that will still work on large scale</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Everything is scripted, no manual “setup docs” required</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Disaster recovery is much </a:t>
            </a:r>
            <a:r>
              <a:rPr lang="en-US" dirty="0" err="1" smtClean="0">
                <a:solidFill>
                  <a:schemeClr val="tx1">
                    <a:lumMod val="50000"/>
                    <a:lumOff val="50000"/>
                  </a:schemeClr>
                </a:solidFill>
                <a:latin typeface="Lato-Light" pitchFamily="34" charset="0"/>
                <a:ea typeface="Raleway" pitchFamily="2" charset="0"/>
              </a:rPr>
              <a:t>much</a:t>
            </a:r>
            <a:r>
              <a:rPr lang="en-US" dirty="0" smtClean="0">
                <a:solidFill>
                  <a:schemeClr val="tx1">
                    <a:lumMod val="50000"/>
                    <a:lumOff val="50000"/>
                  </a:schemeClr>
                </a:solidFill>
                <a:latin typeface="Lato-Light" pitchFamily="34" charset="0"/>
                <a:ea typeface="Raleway" pitchFamily="2" charset="0"/>
              </a:rPr>
              <a:t> easier to setup</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30840062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 calcmode="lin" valueType="num">
                                      <p:cBhvr additive="base">
                                        <p:cTn id="42"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3">
                                            <p:txEl>
                                              <p:pRg st="7" end="7"/>
                                            </p:txEl>
                                          </p:spTgt>
                                        </p:tgtEl>
                                        <p:attrNameLst>
                                          <p:attrName>style.visibility</p:attrName>
                                        </p:attrNameLst>
                                      </p:cBhvr>
                                      <p:to>
                                        <p:strVal val="visible"/>
                                      </p:to>
                                    </p:set>
                                    <p:anim calcmode="lin" valueType="num">
                                      <p:cBhvr additive="base">
                                        <p:cTn id="48"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3">
                                            <p:txEl>
                                              <p:pRg st="8" end="8"/>
                                            </p:txEl>
                                          </p:spTgt>
                                        </p:tgtEl>
                                        <p:attrNameLst>
                                          <p:attrName>style.visibility</p:attrName>
                                        </p:attrNameLst>
                                      </p:cBhvr>
                                      <p:to>
                                        <p:strVal val="visible"/>
                                      </p:to>
                                    </p:set>
                                    <p:anim calcmode="lin" valueType="num">
                                      <p:cBhvr additive="base">
                                        <p:cTn id="54"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3">
                                            <p:txEl>
                                              <p:pRg st="9" end="9"/>
                                            </p:txEl>
                                          </p:spTgt>
                                        </p:tgtEl>
                                        <p:attrNameLst>
                                          <p:attrName>style.visibility</p:attrName>
                                        </p:attrNameLst>
                                      </p:cBhvr>
                                      <p:to>
                                        <p:strVal val="visible"/>
                                      </p:to>
                                    </p:set>
                                    <p:anim calcmode="lin" valueType="num">
                                      <p:cBhvr additive="base">
                                        <p:cTn id="60"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260648"/>
            <a:ext cx="4482594" cy="830997"/>
          </a:xfrm>
          <a:prstGeom prst="rect">
            <a:avLst/>
          </a:prstGeom>
          <a:noFill/>
        </p:spPr>
        <p:txBody>
          <a:bodyPr wrap="square" rtlCol="0">
            <a:spAutoFit/>
          </a:bodyPr>
          <a:lstStyle/>
          <a:p>
            <a:r>
              <a:rPr lang="en-US" sz="4800" dirty="0" smtClean="0">
                <a:solidFill>
                  <a:srgbClr val="00AEDB"/>
                </a:solidFill>
                <a:latin typeface="Bebas Neue" pitchFamily="34" charset="0"/>
              </a:rPr>
              <a:t>Racks of boxes</a:t>
            </a:r>
            <a:endParaRPr lang="en-US" sz="4800" dirty="0">
              <a:solidFill>
                <a:srgbClr val="00AEDB"/>
              </a:solidFill>
              <a:latin typeface="Bebas Neue" pitchFamily="34" charset="0"/>
            </a:endParaRPr>
          </a:p>
        </p:txBody>
      </p:sp>
      <p:sp>
        <p:nvSpPr>
          <p:cNvPr id="13" name="TextBox 12"/>
          <p:cNvSpPr txBox="1"/>
          <p:nvPr/>
        </p:nvSpPr>
        <p:spPr>
          <a:xfrm>
            <a:off x="323528" y="2551544"/>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Manually installed servers, manually configured networks, manually configured operating systems, lightly automated deployments</a:t>
            </a:r>
            <a:endParaRPr lang="en-US" sz="1400" dirty="0">
              <a:solidFill>
                <a:schemeClr val="tx1">
                  <a:lumMod val="50000"/>
                  <a:lumOff val="50000"/>
                </a:schemeClr>
              </a:solidFill>
              <a:latin typeface="Lato-Light" pitchFamily="34" charset="0"/>
              <a:ea typeface="Raleway" pitchFamily="2" charset="0"/>
            </a:endParaRPr>
          </a:p>
        </p:txBody>
      </p:sp>
      <p:pic>
        <p:nvPicPr>
          <p:cNvPr id="2" name="Picture 1"/>
          <p:cNvPicPr>
            <a:picLocks noChangeAspect="1"/>
          </p:cNvPicPr>
          <p:nvPr/>
        </p:nvPicPr>
        <p:blipFill>
          <a:blip r:embed="rId2"/>
          <a:stretch>
            <a:fillRect/>
          </a:stretch>
        </p:blipFill>
        <p:spPr>
          <a:xfrm>
            <a:off x="4768569" y="961592"/>
            <a:ext cx="3960159" cy="5287977"/>
          </a:xfrm>
          <a:prstGeom prst="rect">
            <a:avLst/>
          </a:prstGeom>
        </p:spPr>
      </p:pic>
    </p:spTree>
    <p:extLst>
      <p:ext uri="{BB962C8B-B14F-4D97-AF65-F5344CB8AC3E}">
        <p14:creationId xmlns:p14="http://schemas.microsoft.com/office/powerpoint/2010/main" val="343861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8174458" cy="830997"/>
          </a:xfrm>
          <a:prstGeom prst="rect">
            <a:avLst/>
          </a:prstGeom>
          <a:noFill/>
        </p:spPr>
        <p:txBody>
          <a:bodyPr wrap="square" rtlCol="0">
            <a:spAutoFit/>
          </a:bodyPr>
          <a:lstStyle/>
          <a:p>
            <a:r>
              <a:rPr lang="en-US" sz="4800" dirty="0" smtClean="0">
                <a:solidFill>
                  <a:srgbClr val="00AEDB"/>
                </a:solidFill>
                <a:latin typeface="Bebas Neue" pitchFamily="34" charset="0"/>
              </a:rPr>
              <a:t>Containers – The Bad News</a:t>
            </a:r>
            <a:endParaRPr lang="en-US" sz="4800" dirty="0">
              <a:solidFill>
                <a:srgbClr val="00AEDB"/>
              </a:solidFill>
              <a:latin typeface="Bebas Neue" pitchFamily="34" charset="0"/>
            </a:endParaRPr>
          </a:p>
        </p:txBody>
      </p:sp>
      <p:sp>
        <p:nvSpPr>
          <p:cNvPr id="13" name="TextBox 12"/>
          <p:cNvSpPr txBox="1"/>
          <p:nvPr/>
        </p:nvSpPr>
        <p:spPr>
          <a:xfrm>
            <a:off x="467544" y="1556792"/>
            <a:ext cx="7272808" cy="3693319"/>
          </a:xfrm>
          <a:prstGeom prst="rect">
            <a:avLst/>
          </a:prstGeom>
          <a:noFill/>
        </p:spPr>
        <p:txBody>
          <a:bodyPr wrap="square" numCol="1" rtlCol="0">
            <a:spAutoFit/>
          </a:bodyPr>
          <a:lstStyle/>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It is possible to set all this up with script, but it is still operations! Networks, file systems, and especially PERMISSIONS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This is a fast moving space, change is constant, keeping up is an effort</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Many of the prebuilt repositories out there are of the “Some guy with a day to hack” variety, not well thought through, just works in all situations</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Managing your persistent data is more consistent between applications, but still a major PITA</a:t>
            </a: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Some software basically “consumes” and entire host anyway: vagrant/chef/</a:t>
            </a:r>
            <a:r>
              <a:rPr lang="en-US" dirty="0" err="1" smtClean="0">
                <a:solidFill>
                  <a:schemeClr val="tx1">
                    <a:lumMod val="50000"/>
                    <a:lumOff val="50000"/>
                  </a:schemeClr>
                </a:solidFill>
                <a:latin typeface="Lato-Light" pitchFamily="34" charset="0"/>
                <a:ea typeface="Raleway" pitchFamily="2" charset="0"/>
              </a:rPr>
              <a:t>cloudformation</a:t>
            </a:r>
            <a:r>
              <a:rPr lang="en-US" dirty="0" smtClean="0">
                <a:solidFill>
                  <a:schemeClr val="tx1">
                    <a:lumMod val="50000"/>
                    <a:lumOff val="50000"/>
                  </a:schemeClr>
                </a:solidFill>
                <a:latin typeface="Lato-Light" pitchFamily="34" charset="0"/>
                <a:ea typeface="Raleway" pitchFamily="2" charset="0"/>
              </a:rPr>
              <a:t> may be a better option in these cases except for your dev </a:t>
            </a:r>
            <a:r>
              <a:rPr lang="en-US" dirty="0" err="1" smtClean="0">
                <a:solidFill>
                  <a:schemeClr val="tx1">
                    <a:lumMod val="50000"/>
                    <a:lumOff val="50000"/>
                  </a:schemeClr>
                </a:solidFill>
                <a:latin typeface="Lato-Light" pitchFamily="34" charset="0"/>
                <a:ea typeface="Raleway" pitchFamily="2" charset="0"/>
              </a:rPr>
              <a:t>machne</a:t>
            </a:r>
            <a:endParaRPr lang="en-US" dirty="0" smtClean="0">
              <a:solidFill>
                <a:schemeClr val="tx1">
                  <a:lumMod val="50000"/>
                  <a:lumOff val="50000"/>
                </a:schemeClr>
              </a:solidFill>
              <a:latin typeface="Lato-Light" pitchFamily="34" charset="0"/>
              <a:ea typeface="Raleway" pitchFamily="2" charset="0"/>
            </a:endParaRPr>
          </a:p>
          <a:p>
            <a:pPr marL="285750" indent="-285750">
              <a:buFont typeface="Arial" panose="020B0604020202020204" pitchFamily="34" charset="0"/>
              <a:buChar char="•"/>
            </a:pPr>
            <a:r>
              <a:rPr lang="en-US" dirty="0" smtClean="0">
                <a:solidFill>
                  <a:schemeClr val="tx1">
                    <a:lumMod val="50000"/>
                    <a:lumOff val="50000"/>
                  </a:schemeClr>
                </a:solidFill>
                <a:latin typeface="Lato-Light" pitchFamily="34" charset="0"/>
                <a:ea typeface="Raleway" pitchFamily="2" charset="0"/>
              </a:rPr>
              <a:t>Understanding where all the logs are is another PITA</a:t>
            </a:r>
            <a:endParaRPr lang="en-US"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4607486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anim calcmode="lin" valueType="num">
                                      <p:cBhvr additive="base">
                                        <p:cTn id="2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xEl>
                                              <p:pRg st="4" end="4"/>
                                            </p:txEl>
                                          </p:spTgt>
                                        </p:tgtEl>
                                        <p:attrNameLst>
                                          <p:attrName>style.visibility</p:attrName>
                                        </p:attrNameLst>
                                      </p:cBhvr>
                                      <p:to>
                                        <p:strVal val="visible"/>
                                      </p:to>
                                    </p:set>
                                    <p:anim calcmode="lin" valueType="num">
                                      <p:cBhvr additive="base">
                                        <p:cTn id="3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xEl>
                                              <p:pRg st="5" end="5"/>
                                            </p:txEl>
                                          </p:spTgt>
                                        </p:tgtEl>
                                        <p:attrNameLst>
                                          <p:attrName>style.visibility</p:attrName>
                                        </p:attrNameLst>
                                      </p:cBhvr>
                                      <p:to>
                                        <p:strVal val="visible"/>
                                      </p:to>
                                    </p:set>
                                    <p:anim calcmode="lin" valueType="num">
                                      <p:cBhvr additive="base">
                                        <p:cTn id="3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5357" b="13967"/>
          <a:stretch/>
        </p:blipFill>
        <p:spPr>
          <a:xfrm>
            <a:off x="251520" y="4203137"/>
            <a:ext cx="8640960" cy="2322207"/>
          </a:xfrm>
          <a:prstGeom prst="rect">
            <a:avLst/>
          </a:prstGeom>
        </p:spPr>
      </p:pic>
      <p:grpSp>
        <p:nvGrpSpPr>
          <p:cNvPr id="24" name="Group 23"/>
          <p:cNvGrpSpPr/>
          <p:nvPr/>
        </p:nvGrpSpPr>
        <p:grpSpPr>
          <a:xfrm>
            <a:off x="302552" y="1772816"/>
            <a:ext cx="2809251" cy="979989"/>
            <a:chOff x="302552" y="1772816"/>
            <a:chExt cx="2809251" cy="979989"/>
          </a:xfrm>
        </p:grpSpPr>
        <p:grpSp>
          <p:nvGrpSpPr>
            <p:cNvPr id="21" name="Group 20"/>
            <p:cNvGrpSpPr/>
            <p:nvPr/>
          </p:nvGrpSpPr>
          <p:grpSpPr>
            <a:xfrm>
              <a:off x="302552" y="1772816"/>
              <a:ext cx="308400" cy="308400"/>
              <a:chOff x="1893017" y="2297042"/>
              <a:chExt cx="410936" cy="410936"/>
            </a:xfrm>
          </p:grpSpPr>
          <p:sp>
            <p:nvSpPr>
              <p:cNvPr id="6" name="Oval 5"/>
              <p:cNvSpPr/>
              <p:nvPr/>
            </p:nvSpPr>
            <p:spPr>
              <a:xfrm>
                <a:off x="1893017" y="229704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7" name="Picture 6" descr="marker-white.png"/>
              <p:cNvPicPr>
                <a:picLocks noChangeAspect="1"/>
              </p:cNvPicPr>
              <p:nvPr/>
            </p:nvPicPr>
            <p:blipFill>
              <a:blip r:embed="rId3" cstate="print"/>
              <a:stretch>
                <a:fillRect/>
              </a:stretch>
            </p:blipFill>
            <p:spPr>
              <a:xfrm>
                <a:off x="1944285" y="2348880"/>
                <a:ext cx="308202" cy="308202"/>
              </a:xfrm>
              <a:prstGeom prst="rect">
                <a:avLst/>
              </a:prstGeom>
            </p:spPr>
          </p:pic>
        </p:grpSp>
        <p:sp>
          <p:nvSpPr>
            <p:cNvPr id="12" name="TextBox 11"/>
            <p:cNvSpPr txBox="1"/>
            <p:nvPr/>
          </p:nvSpPr>
          <p:spPr>
            <a:xfrm>
              <a:off x="755576" y="1798698"/>
              <a:ext cx="2356227" cy="954107"/>
            </a:xfrm>
            <a:prstGeom prst="rect">
              <a:avLst/>
            </a:prstGeom>
            <a:noFill/>
          </p:spPr>
          <p:txBody>
            <a:bodyPr wrap="square" rtlCol="0">
              <a:spAutoFit/>
            </a:bodyPr>
            <a:lstStyle/>
            <a:p>
              <a:r>
                <a:rPr lang="en-US" sz="1400" b="1" cap="all" dirty="0">
                  <a:solidFill>
                    <a:schemeClr val="tx1">
                      <a:lumMod val="50000"/>
                      <a:lumOff val="50000"/>
                    </a:schemeClr>
                  </a:solidFill>
                  <a:latin typeface="Lato Light" pitchFamily="34" charset="0"/>
                </a:rPr>
                <a:t>APPLETON/GREEN BAY</a:t>
              </a:r>
            </a:p>
            <a:p>
              <a:r>
                <a:rPr lang="en-US" sz="1400" dirty="0" smtClean="0">
                  <a:solidFill>
                    <a:schemeClr val="tx1">
                      <a:lumMod val="50000"/>
                      <a:lumOff val="50000"/>
                    </a:schemeClr>
                  </a:solidFill>
                  <a:latin typeface="Lato Light" pitchFamily="34" charset="0"/>
                </a:rPr>
                <a:t>4351 </a:t>
              </a:r>
              <a:r>
                <a:rPr lang="en-US" sz="1400" dirty="0">
                  <a:solidFill>
                    <a:schemeClr val="tx1">
                      <a:lumMod val="50000"/>
                      <a:lumOff val="50000"/>
                    </a:schemeClr>
                  </a:solidFill>
                  <a:latin typeface="Lato Light" pitchFamily="34" charset="0"/>
                </a:rPr>
                <a:t>College Avenue</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Suite 210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Appleton, WI </a:t>
              </a:r>
              <a:r>
                <a:rPr lang="en-US" sz="1400" dirty="0" smtClean="0">
                  <a:solidFill>
                    <a:schemeClr val="tx1">
                      <a:lumMod val="50000"/>
                      <a:lumOff val="50000"/>
                    </a:schemeClr>
                  </a:solidFill>
                  <a:latin typeface="Lato Light" pitchFamily="34" charset="0"/>
                </a:rPr>
                <a:t>54914</a:t>
              </a:r>
              <a:endParaRPr lang="en-US" sz="1400" dirty="0">
                <a:solidFill>
                  <a:schemeClr val="tx1">
                    <a:lumMod val="50000"/>
                    <a:lumOff val="50000"/>
                  </a:schemeClr>
                </a:solidFill>
                <a:latin typeface="Lato Light" pitchFamily="34" charset="0"/>
              </a:endParaRPr>
            </a:p>
          </p:txBody>
        </p:sp>
      </p:grpSp>
      <p:grpSp>
        <p:nvGrpSpPr>
          <p:cNvPr id="25" name="Group 24"/>
          <p:cNvGrpSpPr/>
          <p:nvPr/>
        </p:nvGrpSpPr>
        <p:grpSpPr>
          <a:xfrm>
            <a:off x="314146" y="2954035"/>
            <a:ext cx="2602824" cy="979989"/>
            <a:chOff x="314146" y="2954035"/>
            <a:chExt cx="2602824" cy="979989"/>
          </a:xfrm>
        </p:grpSpPr>
        <p:sp>
          <p:nvSpPr>
            <p:cNvPr id="13" name="TextBox 12"/>
            <p:cNvSpPr txBox="1"/>
            <p:nvPr/>
          </p:nvSpPr>
          <p:spPr>
            <a:xfrm>
              <a:off x="756730" y="2979917"/>
              <a:ext cx="2160240" cy="954107"/>
            </a:xfrm>
            <a:prstGeom prst="rect">
              <a:avLst/>
            </a:prstGeom>
            <a:noFill/>
          </p:spPr>
          <p:txBody>
            <a:bodyPr wrap="square" rtlCol="0">
              <a:spAutoFit/>
            </a:bodyPr>
            <a:lstStyle/>
            <a:p>
              <a:r>
                <a:rPr lang="en-US" sz="1400" b="1" cap="all" smtClean="0">
                  <a:solidFill>
                    <a:schemeClr val="tx1">
                      <a:lumMod val="50000"/>
                      <a:lumOff val="50000"/>
                    </a:schemeClr>
                  </a:solidFill>
                  <a:latin typeface="Lato Light" pitchFamily="34" charset="0"/>
                </a:rPr>
                <a:t>MADISON</a:t>
              </a:r>
              <a:endParaRPr lang="en-US" sz="1400" b="1" cap="all">
                <a:solidFill>
                  <a:schemeClr val="tx1">
                    <a:lumMod val="50000"/>
                    <a:lumOff val="50000"/>
                  </a:schemeClr>
                </a:solidFill>
                <a:latin typeface="Lato Light" pitchFamily="34" charset="0"/>
              </a:endParaRPr>
            </a:p>
            <a:p>
              <a:r>
                <a:rPr lang="en-US" sz="1400" smtClean="0">
                  <a:solidFill>
                    <a:schemeClr val="tx1">
                      <a:lumMod val="50000"/>
                      <a:lumOff val="50000"/>
                    </a:schemeClr>
                  </a:solidFill>
                  <a:latin typeface="Lato Light" pitchFamily="34" charset="0"/>
                </a:rPr>
                <a:t>5250 </a:t>
              </a:r>
              <a:r>
                <a:rPr lang="en-US" sz="1400">
                  <a:solidFill>
                    <a:schemeClr val="tx1">
                      <a:lumMod val="50000"/>
                      <a:lumOff val="50000"/>
                    </a:schemeClr>
                  </a:solidFill>
                  <a:latin typeface="Lato Light" pitchFamily="34" charset="0"/>
                </a:rPr>
                <a:t>East Terrace </a:t>
              </a:r>
              <a:r>
                <a:rPr lang="en-US" sz="1400" smtClean="0">
                  <a:solidFill>
                    <a:schemeClr val="tx1">
                      <a:lumMod val="50000"/>
                      <a:lumOff val="50000"/>
                    </a:schemeClr>
                  </a:solidFill>
                  <a:latin typeface="Lato Light" pitchFamily="34" charset="0"/>
                </a:rPr>
                <a:t>Drive</a:t>
              </a:r>
              <a:endParaRPr lang="hr-HR" sz="1400" smtClean="0">
                <a:solidFill>
                  <a:schemeClr val="tx1">
                    <a:lumMod val="50000"/>
                    <a:lumOff val="50000"/>
                  </a:schemeClr>
                </a:solidFill>
                <a:latin typeface="Lato Light" pitchFamily="34" charset="0"/>
              </a:endParaRPr>
            </a:p>
            <a:p>
              <a:r>
                <a:rPr lang="en-US" sz="1400" smtClean="0">
                  <a:solidFill>
                    <a:schemeClr val="tx1">
                      <a:lumMod val="50000"/>
                      <a:lumOff val="50000"/>
                    </a:schemeClr>
                  </a:solidFill>
                  <a:latin typeface="Lato Light" pitchFamily="34" charset="0"/>
                </a:rPr>
                <a:t>Suite </a:t>
              </a:r>
              <a:r>
                <a:rPr lang="en-US" sz="1400">
                  <a:solidFill>
                    <a:schemeClr val="tx1">
                      <a:lumMod val="50000"/>
                      <a:lumOff val="50000"/>
                    </a:schemeClr>
                  </a:solidFill>
                  <a:latin typeface="Lato Light" pitchFamily="34" charset="0"/>
                </a:rPr>
                <a:t>130</a:t>
              </a:r>
              <a:br>
                <a:rPr lang="en-US" sz="1400">
                  <a:solidFill>
                    <a:schemeClr val="tx1">
                      <a:lumMod val="50000"/>
                      <a:lumOff val="50000"/>
                    </a:schemeClr>
                  </a:solidFill>
                  <a:latin typeface="Lato Light" pitchFamily="34" charset="0"/>
                </a:rPr>
              </a:br>
              <a:r>
                <a:rPr lang="en-US" sz="1400">
                  <a:solidFill>
                    <a:schemeClr val="tx1">
                      <a:lumMod val="50000"/>
                      <a:lumOff val="50000"/>
                    </a:schemeClr>
                  </a:solidFill>
                  <a:latin typeface="Lato Light" pitchFamily="34" charset="0"/>
                </a:rPr>
                <a:t>Madison, WI 53718</a:t>
              </a:r>
            </a:p>
          </p:txBody>
        </p:sp>
        <p:grpSp>
          <p:nvGrpSpPr>
            <p:cNvPr id="20" name="Group 19"/>
            <p:cNvGrpSpPr/>
            <p:nvPr/>
          </p:nvGrpSpPr>
          <p:grpSpPr>
            <a:xfrm>
              <a:off x="314146" y="2954035"/>
              <a:ext cx="308400" cy="308400"/>
              <a:chOff x="4392616" y="2276872"/>
              <a:chExt cx="410936" cy="410936"/>
            </a:xfrm>
          </p:grpSpPr>
          <p:sp>
            <p:nvSpPr>
              <p:cNvPr id="16" name="Oval 15"/>
              <p:cNvSpPr/>
              <p:nvPr/>
            </p:nvSpPr>
            <p:spPr>
              <a:xfrm>
                <a:off x="4392616" y="2276872"/>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7" name="Picture 16" descr="marker-white.png"/>
              <p:cNvPicPr>
                <a:picLocks noChangeAspect="1"/>
              </p:cNvPicPr>
              <p:nvPr/>
            </p:nvPicPr>
            <p:blipFill>
              <a:blip r:embed="rId3" cstate="print"/>
              <a:stretch>
                <a:fillRect/>
              </a:stretch>
            </p:blipFill>
            <p:spPr>
              <a:xfrm>
                <a:off x="4443884" y="2328710"/>
                <a:ext cx="308202" cy="308202"/>
              </a:xfrm>
              <a:prstGeom prst="rect">
                <a:avLst/>
              </a:prstGeom>
            </p:spPr>
          </p:pic>
        </p:grpSp>
      </p:grpSp>
      <p:grpSp>
        <p:nvGrpSpPr>
          <p:cNvPr id="26" name="Group 25"/>
          <p:cNvGrpSpPr/>
          <p:nvPr/>
        </p:nvGrpSpPr>
        <p:grpSpPr>
          <a:xfrm>
            <a:off x="353820" y="4084973"/>
            <a:ext cx="2344788" cy="1256988"/>
            <a:chOff x="353820" y="4084973"/>
            <a:chExt cx="2344788" cy="1256988"/>
          </a:xfrm>
        </p:grpSpPr>
        <p:sp>
          <p:nvSpPr>
            <p:cNvPr id="14" name="TextBox 13"/>
            <p:cNvSpPr txBox="1"/>
            <p:nvPr/>
          </p:nvSpPr>
          <p:spPr>
            <a:xfrm>
              <a:off x="755576" y="4110855"/>
              <a:ext cx="1943032" cy="1231106"/>
            </a:xfrm>
            <a:prstGeom prst="rect">
              <a:avLst/>
            </a:prstGeom>
            <a:noFill/>
          </p:spPr>
          <p:txBody>
            <a:bodyPr wrap="none" rtlCol="0">
              <a:spAutoFit/>
            </a:bodyPr>
            <a:lstStyle/>
            <a:p>
              <a:r>
                <a:rPr lang="en-US" sz="1400" b="1" cap="all" dirty="0">
                  <a:solidFill>
                    <a:schemeClr val="tx1">
                      <a:lumMod val="50000"/>
                      <a:lumOff val="50000"/>
                    </a:schemeClr>
                  </a:solidFill>
                  <a:latin typeface="Lato Light" pitchFamily="34" charset="0"/>
                </a:rPr>
                <a:t>MILWAUKEE</a:t>
              </a:r>
            </a:p>
            <a:p>
              <a:r>
                <a:rPr lang="en-US" sz="1400" dirty="0" smtClean="0">
                  <a:solidFill>
                    <a:schemeClr val="tx1">
                      <a:lumMod val="50000"/>
                      <a:lumOff val="50000"/>
                    </a:schemeClr>
                  </a:solidFill>
                  <a:latin typeface="Lato Light" pitchFamily="34" charset="0"/>
                </a:rPr>
                <a:t>2367 </a:t>
              </a:r>
              <a:r>
                <a:rPr lang="en-US" sz="1400" dirty="0">
                  <a:solidFill>
                    <a:schemeClr val="tx1">
                      <a:lumMod val="50000"/>
                      <a:lumOff val="50000"/>
                    </a:schemeClr>
                  </a:solidFill>
                  <a:latin typeface="Lato Light" pitchFamily="34" charset="0"/>
                </a:rPr>
                <a:t>N. Mayfair </a:t>
              </a:r>
              <a:r>
                <a:rPr lang="en-US" sz="1400" dirty="0" smtClean="0">
                  <a:solidFill>
                    <a:schemeClr val="tx1">
                      <a:lumMod val="50000"/>
                      <a:lumOff val="50000"/>
                    </a:schemeClr>
                  </a:solidFill>
                  <a:latin typeface="Lato Light" pitchFamily="34" charset="0"/>
                </a:rPr>
                <a:t>Road</a:t>
              </a:r>
              <a:endParaRPr lang="hr-HR" sz="1400" dirty="0" smtClean="0">
                <a:solidFill>
                  <a:schemeClr val="tx1">
                    <a:lumMod val="50000"/>
                    <a:lumOff val="50000"/>
                  </a:schemeClr>
                </a:solidFill>
                <a:latin typeface="Lato Light" pitchFamily="34" charset="0"/>
              </a:endParaRPr>
            </a:p>
            <a:p>
              <a:r>
                <a:rPr lang="en-US" sz="1400" dirty="0" smtClean="0">
                  <a:solidFill>
                    <a:schemeClr val="tx1">
                      <a:lumMod val="50000"/>
                      <a:lumOff val="50000"/>
                    </a:schemeClr>
                  </a:solidFill>
                  <a:latin typeface="Lato Light" pitchFamily="34" charset="0"/>
                </a:rPr>
                <a:t>Suite </a:t>
              </a:r>
              <a:r>
                <a:rPr lang="en-US" sz="1400" dirty="0">
                  <a:solidFill>
                    <a:schemeClr val="tx1">
                      <a:lumMod val="50000"/>
                      <a:lumOff val="50000"/>
                    </a:schemeClr>
                  </a:solidFill>
                  <a:latin typeface="Lato Light" pitchFamily="34" charset="0"/>
                </a:rPr>
                <a:t>200</a:t>
              </a:r>
              <a:br>
                <a:rPr lang="en-US" sz="1400" dirty="0">
                  <a:solidFill>
                    <a:schemeClr val="tx1">
                      <a:lumMod val="50000"/>
                      <a:lumOff val="50000"/>
                    </a:schemeClr>
                  </a:solidFill>
                  <a:latin typeface="Lato Light" pitchFamily="34" charset="0"/>
                </a:rPr>
              </a:br>
              <a:r>
                <a:rPr lang="en-US" sz="1400" dirty="0">
                  <a:solidFill>
                    <a:schemeClr val="tx1">
                      <a:lumMod val="50000"/>
                      <a:lumOff val="50000"/>
                    </a:schemeClr>
                  </a:solidFill>
                  <a:latin typeface="Lato Light" pitchFamily="34" charset="0"/>
                </a:rPr>
                <a:t>Wauwatosa, WI 53226</a:t>
              </a:r>
            </a:p>
            <a:p>
              <a:endParaRPr lang="en-US" dirty="0"/>
            </a:p>
          </p:txBody>
        </p:sp>
        <p:grpSp>
          <p:nvGrpSpPr>
            <p:cNvPr id="22" name="Group 21"/>
            <p:cNvGrpSpPr/>
            <p:nvPr/>
          </p:nvGrpSpPr>
          <p:grpSpPr>
            <a:xfrm>
              <a:off x="353820" y="4084973"/>
              <a:ext cx="308400" cy="308400"/>
              <a:chOff x="6336174" y="2322241"/>
              <a:chExt cx="410936" cy="410936"/>
            </a:xfrm>
          </p:grpSpPr>
          <p:sp>
            <p:nvSpPr>
              <p:cNvPr id="18" name="Oval 17"/>
              <p:cNvSpPr/>
              <p:nvPr/>
            </p:nvSpPr>
            <p:spPr>
              <a:xfrm>
                <a:off x="6336174" y="2322241"/>
                <a:ext cx="410936" cy="410936"/>
              </a:xfrm>
              <a:prstGeom prst="ellipse">
                <a:avLst/>
              </a:prstGeom>
              <a:solidFill>
                <a:srgbClr val="00AEDB"/>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pic>
            <p:nvPicPr>
              <p:cNvPr id="19" name="Picture 18" descr="marker-white.png"/>
              <p:cNvPicPr>
                <a:picLocks noChangeAspect="1"/>
              </p:cNvPicPr>
              <p:nvPr/>
            </p:nvPicPr>
            <p:blipFill>
              <a:blip r:embed="rId3" cstate="print"/>
              <a:stretch>
                <a:fillRect/>
              </a:stretch>
            </p:blipFill>
            <p:spPr>
              <a:xfrm>
                <a:off x="6387442" y="2374079"/>
                <a:ext cx="308202" cy="308202"/>
              </a:xfrm>
              <a:prstGeom prst="rect">
                <a:avLst/>
              </a:prstGeom>
            </p:spPr>
          </p:pic>
        </p:grpSp>
      </p:grpSp>
      <p:sp>
        <p:nvSpPr>
          <p:cNvPr id="28" name="TextBox 27"/>
          <p:cNvSpPr txBox="1"/>
          <p:nvPr/>
        </p:nvSpPr>
        <p:spPr>
          <a:xfrm>
            <a:off x="4932040" y="2992938"/>
            <a:ext cx="3744417" cy="830997"/>
          </a:xfrm>
          <a:prstGeom prst="rect">
            <a:avLst/>
          </a:prstGeom>
          <a:noFill/>
        </p:spPr>
        <p:txBody>
          <a:bodyPr wrap="square" rtlCol="0">
            <a:spAutoFit/>
          </a:bodyPr>
          <a:lstStyle/>
          <a:p>
            <a:pPr algn="r"/>
            <a:r>
              <a:rPr lang="hr-HR" sz="4800" smtClean="0">
                <a:solidFill>
                  <a:srgbClr val="00AEDB"/>
                </a:solidFill>
                <a:latin typeface="Bebas Neue" pitchFamily="34" charset="0"/>
              </a:rPr>
              <a:t>Thank you!</a:t>
            </a:r>
            <a:endParaRPr lang="en-US" sz="4800">
              <a:solidFill>
                <a:srgbClr val="00AEDB"/>
              </a:solidFill>
              <a:latin typeface="Bebas Neue"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26393"/>
            <a:ext cx="4474094" cy="1121571"/>
          </a:xfrm>
          <a:prstGeom prst="rect">
            <a:avLst/>
          </a:prstGeom>
        </p:spPr>
      </p:pic>
    </p:spTree>
    <p:extLst>
      <p:ext uri="{BB962C8B-B14F-4D97-AF65-F5344CB8AC3E}">
        <p14:creationId xmlns:p14="http://schemas.microsoft.com/office/powerpoint/2010/main" val="1116933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2000"/>
                                        <p:tgtEl>
                                          <p:spTgt spid="5"/>
                                        </p:tgtEl>
                                      </p:cBhvr>
                                    </p:animEffect>
                                  </p:childTnLst>
                                </p:cTn>
                              </p:par>
                              <p:par>
                                <p:cTn id="10" presetID="22" presetClass="entr" presetSubtype="1"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par>
                          <p:cTn id="13" fill="hold">
                            <p:stCondLst>
                              <p:cond delay="2000"/>
                            </p:stCondLst>
                            <p:childTnLst>
                              <p:par>
                                <p:cTn id="14" presetID="2" presetClass="entr" presetSubtype="4"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3000"/>
                            </p:stCondLst>
                            <p:childTnLst>
                              <p:par>
                                <p:cTn id="24" presetID="2" presetClass="entr" presetSubtype="4"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ppt_x"/>
                                          </p:val>
                                        </p:tav>
                                        <p:tav tm="100000">
                                          <p:val>
                                            <p:strVal val="#ppt_x"/>
                                          </p:val>
                                        </p:tav>
                                      </p:tavLst>
                                    </p:anim>
                                    <p:anim calcmode="lin" valueType="num">
                                      <p:cBhvr additive="base">
                                        <p:cTn id="2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4005064"/>
            <a:ext cx="5684271" cy="2221603"/>
          </a:xfrm>
          <a:prstGeom prst="rect">
            <a:avLst/>
          </a:prstGeom>
        </p:spPr>
      </p:pic>
      <p:sp>
        <p:nvSpPr>
          <p:cNvPr id="11" name="TextBox 10"/>
          <p:cNvSpPr txBox="1"/>
          <p:nvPr/>
        </p:nvSpPr>
        <p:spPr>
          <a:xfrm>
            <a:off x="285975" y="260648"/>
            <a:ext cx="4320480" cy="830997"/>
          </a:xfrm>
          <a:prstGeom prst="rect">
            <a:avLst/>
          </a:prstGeom>
          <a:noFill/>
        </p:spPr>
        <p:txBody>
          <a:bodyPr wrap="square" rtlCol="0">
            <a:spAutoFit/>
          </a:bodyPr>
          <a:lstStyle/>
          <a:p>
            <a:r>
              <a:rPr lang="hr-HR" sz="4800" smtClean="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12" name="TextBox 11"/>
          <p:cNvSpPr txBox="1"/>
          <p:nvPr/>
        </p:nvSpPr>
        <p:spPr>
          <a:xfrm>
            <a:off x="323528" y="908720"/>
            <a:ext cx="3456384"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13" name="TextBox 12"/>
          <p:cNvSpPr txBox="1"/>
          <p:nvPr/>
        </p:nvSpPr>
        <p:spPr>
          <a:xfrm>
            <a:off x="323528" y="1857890"/>
            <a:ext cx="8568952"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Lorem ipsum dolor sit </a:t>
            </a:r>
            <a:r>
              <a:rPr lang="en-US" sz="1400" err="1" smtClean="0">
                <a:solidFill>
                  <a:schemeClr val="tx1">
                    <a:lumMod val="50000"/>
                    <a:lumOff val="50000"/>
                  </a:schemeClr>
                </a:solidFill>
                <a:latin typeface="Lato-Light" pitchFamily="34" charset="0"/>
                <a:ea typeface="Raleway" pitchFamily="2" charset="0"/>
              </a:rPr>
              <a:t>amet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consectetur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adipiscing</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sed</a:t>
            </a:r>
            <a:r>
              <a:rPr lang="en-US" sz="1400" smtClean="0">
                <a:solidFill>
                  <a:schemeClr val="tx1">
                    <a:lumMod val="50000"/>
                    <a:lumOff val="50000"/>
                  </a:schemeClr>
                </a:solidFill>
                <a:latin typeface="Lato-Light" pitchFamily="34" charset="0"/>
                <a:ea typeface="Raleway" pitchFamily="2" charset="0"/>
              </a:rPr>
              <a:t> do </a:t>
            </a:r>
            <a:r>
              <a:rPr lang="en-US" sz="1400" err="1" smtClean="0">
                <a:solidFill>
                  <a:schemeClr val="tx1">
                    <a:lumMod val="50000"/>
                    <a:lumOff val="50000"/>
                  </a:schemeClr>
                </a:solidFill>
                <a:latin typeface="Lato-Light" pitchFamily="34" charset="0"/>
                <a:ea typeface="Raleway" pitchFamily="2" charset="0"/>
              </a:rPr>
              <a:t>eiusmod</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tempor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incididunt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labore</a:t>
            </a:r>
            <a:r>
              <a:rPr lang="en-US" sz="1400" smtClean="0">
                <a:solidFill>
                  <a:schemeClr val="tx1">
                    <a:lumMod val="50000"/>
                    <a:lumOff val="50000"/>
                  </a:schemeClr>
                </a:solidFill>
                <a:latin typeface="Lato-Light" pitchFamily="34" charset="0"/>
                <a:ea typeface="Raleway" pitchFamily="2" charset="0"/>
              </a:rPr>
              <a:t> et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magna </a:t>
            </a:r>
            <a:r>
              <a:rPr lang="en-US" sz="1400" err="1" smtClean="0">
                <a:solidFill>
                  <a:schemeClr val="tx1">
                    <a:lumMod val="50000"/>
                    <a:lumOff val="50000"/>
                  </a:schemeClr>
                </a:solidFill>
                <a:latin typeface="Lato-Light" pitchFamily="34" charset="0"/>
                <a:ea typeface="Raleway" pitchFamily="2" charset="0"/>
              </a:rPr>
              <a:t>aliqua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enim</a:t>
            </a:r>
            <a:r>
              <a:rPr lang="en-US" sz="1400" smtClean="0">
                <a:solidFill>
                  <a:schemeClr val="tx1">
                    <a:lumMod val="50000"/>
                    <a:lumOff val="50000"/>
                  </a:schemeClr>
                </a:solidFill>
                <a:latin typeface="Lato-Light" pitchFamily="34" charset="0"/>
                <a:ea typeface="Raleway" pitchFamily="2" charset="0"/>
              </a:rPr>
              <a:t> ad minim </a:t>
            </a:r>
            <a:r>
              <a:rPr lang="en-US" sz="1400" err="1" smtClean="0">
                <a:solidFill>
                  <a:schemeClr val="tx1">
                    <a:lumMod val="50000"/>
                    <a:lumOff val="50000"/>
                  </a:schemeClr>
                </a:solidFill>
                <a:latin typeface="Lato-Light" pitchFamily="34" charset="0"/>
                <a:ea typeface="Raleway" pitchFamily="2" charset="0"/>
              </a:rPr>
              <a:t>veniam</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quis</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nostrud</a:t>
            </a:r>
            <a:r>
              <a:rPr lang="en-US" sz="1400" smtClean="0">
                <a:solidFill>
                  <a:schemeClr val="tx1">
                    <a:lumMod val="50000"/>
                    <a:lumOff val="50000"/>
                  </a:schemeClr>
                </a:solidFill>
                <a:latin typeface="Lato-Light" pitchFamily="34" charset="0"/>
                <a:ea typeface="Raleway" pitchFamily="2" charset="0"/>
              </a:rPr>
              <a:t> exercitation </a:t>
            </a:r>
            <a:r>
              <a:rPr lang="en-US" sz="1400" err="1" smtClean="0">
                <a:solidFill>
                  <a:schemeClr val="tx1">
                    <a:lumMod val="50000"/>
                    <a:lumOff val="50000"/>
                  </a:schemeClr>
                </a:solidFill>
                <a:latin typeface="Lato-Light" pitchFamily="34" charset="0"/>
                <a:ea typeface="Raleway" pitchFamily="2" charset="0"/>
              </a:rPr>
              <a:t>ullamco</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laboris</a:t>
            </a:r>
            <a:r>
              <a:rPr lang="en-US" sz="1400" smtClean="0">
                <a:solidFill>
                  <a:schemeClr val="tx1">
                    <a:lumMod val="50000"/>
                    <a:lumOff val="50000"/>
                  </a:schemeClr>
                </a:solidFill>
                <a:latin typeface="Lato-Light" pitchFamily="34" charset="0"/>
                <a:ea typeface="Raleway" pitchFamily="2" charset="0"/>
              </a:rPr>
              <a:t> nisi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aliquip</a:t>
            </a:r>
            <a:r>
              <a:rPr lang="en-US" sz="1400" smtClean="0">
                <a:solidFill>
                  <a:schemeClr val="tx1">
                    <a:lumMod val="50000"/>
                    <a:lumOff val="50000"/>
                  </a:schemeClr>
                </a:solidFill>
                <a:latin typeface="Lato-Light" pitchFamily="34" charset="0"/>
                <a:ea typeface="Raleway" pitchFamily="2" charset="0"/>
              </a:rPr>
              <a:t> ex </a:t>
            </a:r>
            <a:r>
              <a:rPr lang="en-US" sz="1400" err="1" smtClean="0">
                <a:solidFill>
                  <a:schemeClr val="tx1">
                    <a:lumMod val="50000"/>
                    <a:lumOff val="50000"/>
                  </a:schemeClr>
                </a:solidFill>
                <a:latin typeface="Lato-Light" pitchFamily="34" charset="0"/>
                <a:ea typeface="Raleway" pitchFamily="2" charset="0"/>
              </a:rPr>
              <a:t>ea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commodo</a:t>
            </a:r>
            <a:r>
              <a:rPr lang="en-US" sz="1400" smtClean="0">
                <a:solidFill>
                  <a:schemeClr val="tx1">
                    <a:lumMod val="50000"/>
                    <a:lumOff val="50000"/>
                  </a:schemeClr>
                </a:solidFill>
                <a:latin typeface="Lato-Light" pitchFamily="34" charset="0"/>
                <a:ea typeface="Raleway" pitchFamily="2" charset="0"/>
              </a:rPr>
              <a:t>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smtClean="0">
                <a:solidFill>
                  <a:schemeClr val="tx1">
                    <a:lumMod val="50000"/>
                    <a:lumOff val="50000"/>
                  </a:schemeClr>
                </a:solidFill>
                <a:latin typeface="Lato-Light" pitchFamily="34" charset="0"/>
                <a:ea typeface="Raleway" pitchFamily="2" charset="0"/>
              </a:rPr>
              <a:t>d</a:t>
            </a:r>
            <a:r>
              <a:rPr lang="en-US" sz="1400" smtClean="0">
                <a:solidFill>
                  <a:schemeClr val="tx1">
                    <a:lumMod val="50000"/>
                    <a:lumOff val="50000"/>
                  </a:schemeClr>
                </a:solidFill>
                <a:latin typeface="Lato-Light" pitchFamily="34" charset="0"/>
                <a:ea typeface="Raleway" pitchFamily="2" charset="0"/>
              </a:rPr>
              <a:t>uis </a:t>
            </a:r>
            <a:r>
              <a:rPr lang="en-US" sz="1400" err="1" smtClean="0">
                <a:solidFill>
                  <a:schemeClr val="tx1">
                    <a:lumMod val="50000"/>
                    <a:lumOff val="50000"/>
                  </a:schemeClr>
                </a:solidFill>
                <a:latin typeface="Lato-Light" pitchFamily="34" charset="0"/>
                <a:ea typeface="Raleway" pitchFamily="2" charset="0"/>
              </a:rPr>
              <a:t>aute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irure</a:t>
            </a:r>
            <a:r>
              <a:rPr lang="en-US" sz="1400" smtClean="0">
                <a:solidFill>
                  <a:schemeClr val="tx1">
                    <a:lumMod val="50000"/>
                    <a:lumOff val="50000"/>
                  </a:schemeClr>
                </a:solidFill>
                <a:latin typeface="Lato-Light" pitchFamily="34" charset="0"/>
                <a:ea typeface="Raleway" pitchFamily="2" charset="0"/>
              </a:rPr>
              <a:t> dolor in reprehenderit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smtClean="0">
                <a:solidFill>
                  <a:schemeClr val="tx1">
                    <a:lumMod val="50000"/>
                    <a:lumOff val="50000"/>
                  </a:schemeClr>
                </a:solidFill>
                <a:latin typeface="Lato-Light" pitchFamily="34" charset="0"/>
                <a:ea typeface="Raleway" pitchFamily="2" charset="0"/>
              </a:rPr>
              <a:t>in </a:t>
            </a:r>
            <a:r>
              <a:rPr lang="en-US" sz="1400" err="1" smtClean="0">
                <a:solidFill>
                  <a:schemeClr val="tx1">
                    <a:lumMod val="50000"/>
                    <a:lumOff val="50000"/>
                  </a:schemeClr>
                </a:solidFill>
                <a:latin typeface="Lato-Light" pitchFamily="34" charset="0"/>
                <a:ea typeface="Raleway" pitchFamily="2" charset="0"/>
              </a:rPr>
              <a:t>voluptate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velit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esse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cillum</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eu</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fugiat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nulla</a:t>
            </a:r>
            <a:r>
              <a:rPr lang="en-US" sz="1400" smtClean="0">
                <a:solidFill>
                  <a:schemeClr val="tx1">
                    <a:lumMod val="50000"/>
                    <a:lumOff val="50000"/>
                  </a:schemeClr>
                </a:solidFill>
                <a:latin typeface="Lato-Light" pitchFamily="34" charset="0"/>
                <a:ea typeface="Raleway" pitchFamily="2" charset="0"/>
              </a:rPr>
              <a:t> pariatur</a:t>
            </a:r>
            <a:endParaRPr lang="hr-HR" sz="1400" smtClean="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hr-HR" sz="1400" smtClean="0">
                <a:solidFill>
                  <a:schemeClr val="tx1">
                    <a:lumMod val="50000"/>
                    <a:lumOff val="50000"/>
                  </a:schemeClr>
                </a:solidFill>
                <a:latin typeface="Lato-Light" pitchFamily="34" charset="0"/>
                <a:ea typeface="Raleway" pitchFamily="2" charset="0"/>
              </a:rPr>
              <a:t>e</a:t>
            </a:r>
            <a:r>
              <a:rPr lang="en-US" sz="1400" smtClean="0">
                <a:solidFill>
                  <a:schemeClr val="tx1">
                    <a:lumMod val="50000"/>
                    <a:lumOff val="50000"/>
                  </a:schemeClr>
                </a:solidFill>
                <a:latin typeface="Lato-Light" pitchFamily="34" charset="0"/>
                <a:ea typeface="Raleway" pitchFamily="2" charset="0"/>
              </a:rPr>
              <a:t>xcepteur </a:t>
            </a:r>
            <a:r>
              <a:rPr lang="en-US" sz="1400" err="1" smtClean="0">
                <a:solidFill>
                  <a:schemeClr val="tx1">
                    <a:lumMod val="50000"/>
                    <a:lumOff val="50000"/>
                  </a:schemeClr>
                </a:solidFill>
                <a:latin typeface="Lato-Light" pitchFamily="34" charset="0"/>
                <a:ea typeface="Raleway" pitchFamily="2" charset="0"/>
              </a:rPr>
              <a:t>sint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occaecat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cupidatat</a:t>
            </a:r>
            <a:r>
              <a:rPr lang="en-US" sz="1400" smtClean="0">
                <a:solidFill>
                  <a:schemeClr val="tx1">
                    <a:lumMod val="50000"/>
                    <a:lumOff val="50000"/>
                  </a:schemeClr>
                </a:solidFill>
                <a:latin typeface="Lato-Light" pitchFamily="34" charset="0"/>
                <a:ea typeface="Raleway" pitchFamily="2" charset="0"/>
              </a:rPr>
              <a:t> non proident</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400" smtClean="0">
                <a:solidFill>
                  <a:schemeClr val="tx1">
                    <a:lumMod val="50000"/>
                    <a:lumOff val="50000"/>
                  </a:schemeClr>
                </a:solidFill>
                <a:latin typeface="Lato-Light" pitchFamily="34" charset="0"/>
                <a:ea typeface="Raleway" pitchFamily="2" charset="0"/>
              </a:rPr>
              <a:t>sunt in culpa qui </a:t>
            </a:r>
            <a:r>
              <a:rPr lang="en-US" sz="1400" err="1" smtClean="0">
                <a:solidFill>
                  <a:schemeClr val="tx1">
                    <a:lumMod val="50000"/>
                    <a:lumOff val="50000"/>
                  </a:schemeClr>
                </a:solidFill>
                <a:latin typeface="Lato-Light" pitchFamily="34" charset="0"/>
                <a:ea typeface="Raleway" pitchFamily="2" charset="0"/>
              </a:rPr>
              <a:t>officia</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deserunt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mollit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anim</a:t>
            </a:r>
            <a:r>
              <a:rPr lang="en-US" sz="1400" smtClean="0">
                <a:solidFill>
                  <a:schemeClr val="tx1">
                    <a:lumMod val="50000"/>
                    <a:lumOff val="50000"/>
                  </a:schemeClr>
                </a:solidFill>
                <a:latin typeface="Lato-Light" pitchFamily="34" charset="0"/>
                <a:ea typeface="Raleway" pitchFamily="2" charset="0"/>
              </a:rPr>
              <a:t> id </a:t>
            </a:r>
            <a:r>
              <a:rPr lang="en-US" sz="1400" err="1" smtClean="0">
                <a:solidFill>
                  <a:schemeClr val="tx1">
                    <a:lumMod val="50000"/>
                    <a:lumOff val="50000"/>
                  </a:schemeClr>
                </a:solidFill>
                <a:latin typeface="Lato-Light" pitchFamily="34" charset="0"/>
                <a:ea typeface="Raleway" pitchFamily="2" charset="0"/>
              </a:rPr>
              <a:t>est</a:t>
            </a:r>
            <a:r>
              <a:rPr lang="en-US" sz="1400" smtClean="0">
                <a:solidFill>
                  <a:schemeClr val="tx1">
                    <a:lumMod val="50000"/>
                    <a:lumOff val="50000"/>
                  </a:schemeClr>
                </a:solidFill>
                <a:latin typeface="Lato-Light" pitchFamily="34" charset="0"/>
                <a:ea typeface="Raleway" pitchFamily="2" charset="0"/>
              </a:rPr>
              <a:t> laborum</a:t>
            </a:r>
            <a:endParaRPr lang="en-US" sz="140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790023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99792" y="44624"/>
            <a:ext cx="3744417" cy="830997"/>
          </a:xfrm>
          <a:prstGeom prst="rect">
            <a:avLst/>
          </a:prstGeom>
          <a:noFill/>
        </p:spPr>
        <p:txBody>
          <a:bodyPr wrap="square" rtlCol="0">
            <a:spAutoFit/>
          </a:bodyPr>
          <a:lstStyle/>
          <a:p>
            <a:r>
              <a:rPr lang="hr-HR" sz="4800" smtClean="0">
                <a:solidFill>
                  <a:srgbClr val="00AEDB"/>
                </a:solidFill>
                <a:latin typeface="Bebas Neue" pitchFamily="34" charset="0"/>
              </a:rPr>
              <a:t>CLICK TO ADD TITLE</a:t>
            </a:r>
            <a:endParaRPr lang="en-US" sz="4800">
              <a:solidFill>
                <a:srgbClr val="00AEDB"/>
              </a:solidFill>
              <a:latin typeface="Bebas Neue" pitchFamily="34" charset="0"/>
            </a:endParaRPr>
          </a:p>
        </p:txBody>
      </p:sp>
      <p:sp>
        <p:nvSpPr>
          <p:cNvPr id="7" name="TextBox 6"/>
          <p:cNvSpPr txBox="1"/>
          <p:nvPr/>
        </p:nvSpPr>
        <p:spPr>
          <a:xfrm>
            <a:off x="3239925" y="673532"/>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323528" y="5589240"/>
            <a:ext cx="8568952" cy="738664"/>
          </a:xfrm>
          <a:prstGeom prst="rect">
            <a:avLst/>
          </a:prstGeom>
          <a:noFill/>
        </p:spPr>
        <p:txBody>
          <a:bodyPr wrap="square" numCol="1" rtlCol="0">
            <a:spAutoFit/>
          </a:bodyPr>
          <a:lstStyle/>
          <a:p>
            <a:r>
              <a:rPr lang="en-US" sz="1400" smtClean="0">
                <a:solidFill>
                  <a:schemeClr val="tx1">
                    <a:lumMod val="50000"/>
                    <a:lumOff val="50000"/>
                  </a:schemeClr>
                </a:solidFill>
                <a:latin typeface="Lato Light" pitchFamily="34" charset="0"/>
                <a:ea typeface="Raleway" pitchFamily="2" charset="0"/>
              </a:rPr>
              <a:t>Lorem ipsum dolor sit </a:t>
            </a:r>
            <a:r>
              <a:rPr lang="en-US" sz="1400" err="1" smtClean="0">
                <a:solidFill>
                  <a:schemeClr val="tx1">
                    <a:lumMod val="50000"/>
                    <a:lumOff val="50000"/>
                  </a:schemeClr>
                </a:solidFill>
                <a:latin typeface="Lato Light" pitchFamily="34" charset="0"/>
                <a:ea typeface="Raleway" pitchFamily="2" charset="0"/>
              </a:rPr>
              <a:t>amet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consectetur</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adipiscing</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elit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sed</a:t>
            </a:r>
            <a:r>
              <a:rPr lang="en-US" sz="1400" smtClean="0">
                <a:solidFill>
                  <a:schemeClr val="tx1">
                    <a:lumMod val="50000"/>
                    <a:lumOff val="50000"/>
                  </a:schemeClr>
                </a:solidFill>
                <a:latin typeface="Lato Light" pitchFamily="34" charset="0"/>
                <a:ea typeface="Raleway" pitchFamily="2" charset="0"/>
              </a:rPr>
              <a:t> do </a:t>
            </a:r>
            <a:r>
              <a:rPr lang="en-US" sz="1400" err="1" smtClean="0">
                <a:solidFill>
                  <a:schemeClr val="tx1">
                    <a:lumMod val="50000"/>
                    <a:lumOff val="50000"/>
                  </a:schemeClr>
                </a:solidFill>
                <a:latin typeface="Lato Light" pitchFamily="34" charset="0"/>
                <a:ea typeface="Raleway" pitchFamily="2" charset="0"/>
              </a:rPr>
              <a:t>eiusmod</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tempor</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incididunt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labore</a:t>
            </a:r>
            <a:r>
              <a:rPr lang="en-US" sz="1400" smtClean="0">
                <a:solidFill>
                  <a:schemeClr val="tx1">
                    <a:lumMod val="50000"/>
                    <a:lumOff val="50000"/>
                  </a:schemeClr>
                </a:solidFill>
                <a:latin typeface="Lato Light" pitchFamily="34" charset="0"/>
                <a:ea typeface="Raleway" pitchFamily="2" charset="0"/>
              </a:rPr>
              <a:t> et </a:t>
            </a:r>
            <a:r>
              <a:rPr lang="en-US" sz="1400" err="1" smtClean="0">
                <a:solidFill>
                  <a:schemeClr val="tx1">
                    <a:lumMod val="50000"/>
                    <a:lumOff val="50000"/>
                  </a:schemeClr>
                </a:solidFill>
                <a:latin typeface="Lato Light" pitchFamily="34" charset="0"/>
                <a:ea typeface="Raleway" pitchFamily="2" charset="0"/>
              </a:rPr>
              <a:t>dolore</a:t>
            </a:r>
            <a:r>
              <a:rPr lang="en-US" sz="1400" smtClean="0">
                <a:solidFill>
                  <a:schemeClr val="tx1">
                    <a:lumMod val="50000"/>
                    <a:lumOff val="50000"/>
                  </a:schemeClr>
                </a:solidFill>
                <a:latin typeface="Lato Light" pitchFamily="34" charset="0"/>
                <a:ea typeface="Raleway" pitchFamily="2" charset="0"/>
              </a:rPr>
              <a:t> magna </a:t>
            </a:r>
            <a:r>
              <a:rPr lang="en-US" sz="1400" err="1" smtClean="0">
                <a:solidFill>
                  <a:schemeClr val="tx1">
                    <a:lumMod val="50000"/>
                    <a:lumOff val="50000"/>
                  </a:schemeClr>
                </a:solidFill>
                <a:latin typeface="Lato Light" pitchFamily="34" charset="0"/>
                <a:ea typeface="Raleway" pitchFamily="2" charset="0"/>
              </a:rPr>
              <a:t>aliqua</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enim</a:t>
            </a:r>
            <a:r>
              <a:rPr lang="en-US" sz="1400" smtClean="0">
                <a:solidFill>
                  <a:schemeClr val="tx1">
                    <a:lumMod val="50000"/>
                    <a:lumOff val="50000"/>
                  </a:schemeClr>
                </a:solidFill>
                <a:latin typeface="Lato Light" pitchFamily="34" charset="0"/>
                <a:ea typeface="Raleway" pitchFamily="2" charset="0"/>
              </a:rPr>
              <a:t> ad minim </a:t>
            </a:r>
            <a:r>
              <a:rPr lang="en-US" sz="1400" err="1" smtClean="0">
                <a:solidFill>
                  <a:schemeClr val="tx1">
                    <a:lumMod val="50000"/>
                    <a:lumOff val="50000"/>
                  </a:schemeClr>
                </a:solidFill>
                <a:latin typeface="Lato Light" pitchFamily="34" charset="0"/>
                <a:ea typeface="Raleway" pitchFamily="2" charset="0"/>
              </a:rPr>
              <a:t>veniam</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quis</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nostrud</a:t>
            </a:r>
            <a:r>
              <a:rPr lang="en-US" sz="1400" smtClean="0">
                <a:solidFill>
                  <a:schemeClr val="tx1">
                    <a:lumMod val="50000"/>
                    <a:lumOff val="50000"/>
                  </a:schemeClr>
                </a:solidFill>
                <a:latin typeface="Lato Light" pitchFamily="34" charset="0"/>
                <a:ea typeface="Raleway" pitchFamily="2" charset="0"/>
              </a:rPr>
              <a:t> exercitation </a:t>
            </a:r>
            <a:r>
              <a:rPr lang="en-US" sz="1400" err="1" smtClean="0">
                <a:solidFill>
                  <a:schemeClr val="tx1">
                    <a:lumMod val="50000"/>
                    <a:lumOff val="50000"/>
                  </a:schemeClr>
                </a:solidFill>
                <a:latin typeface="Lato Light" pitchFamily="34" charset="0"/>
                <a:ea typeface="Raleway" pitchFamily="2" charset="0"/>
              </a:rPr>
              <a:t>ullamco</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laboris</a:t>
            </a:r>
            <a:r>
              <a:rPr lang="en-US" sz="1400" smtClean="0">
                <a:solidFill>
                  <a:schemeClr val="tx1">
                    <a:lumMod val="50000"/>
                    <a:lumOff val="50000"/>
                  </a:schemeClr>
                </a:solidFill>
                <a:latin typeface="Lato Light" pitchFamily="34" charset="0"/>
                <a:ea typeface="Raleway" pitchFamily="2" charset="0"/>
              </a:rPr>
              <a:t> nisi </a:t>
            </a:r>
            <a:r>
              <a:rPr lang="en-US" sz="1400" err="1" smtClean="0">
                <a:solidFill>
                  <a:schemeClr val="tx1">
                    <a:lumMod val="50000"/>
                    <a:lumOff val="50000"/>
                  </a:schemeClr>
                </a:solidFill>
                <a:latin typeface="Lato Light" pitchFamily="34" charset="0"/>
                <a:ea typeface="Raleway" pitchFamily="2" charset="0"/>
              </a:rPr>
              <a:t>ut</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aliquip</a:t>
            </a:r>
            <a:r>
              <a:rPr lang="en-US" sz="1400" smtClean="0">
                <a:solidFill>
                  <a:schemeClr val="tx1">
                    <a:lumMod val="50000"/>
                    <a:lumOff val="50000"/>
                  </a:schemeClr>
                </a:solidFill>
                <a:latin typeface="Lato Light" pitchFamily="34" charset="0"/>
                <a:ea typeface="Raleway" pitchFamily="2" charset="0"/>
              </a:rPr>
              <a:t> ex </a:t>
            </a:r>
            <a:r>
              <a:rPr lang="en-US" sz="1400" err="1" smtClean="0">
                <a:solidFill>
                  <a:schemeClr val="tx1">
                    <a:lumMod val="50000"/>
                    <a:lumOff val="50000"/>
                  </a:schemeClr>
                </a:solidFill>
                <a:latin typeface="Lato Light" pitchFamily="34" charset="0"/>
                <a:ea typeface="Raleway" pitchFamily="2" charset="0"/>
              </a:rPr>
              <a:t>ea</a:t>
            </a:r>
            <a:r>
              <a:rPr lang="en-US" sz="1400" smtClean="0">
                <a:solidFill>
                  <a:schemeClr val="tx1">
                    <a:lumMod val="50000"/>
                    <a:lumOff val="50000"/>
                  </a:schemeClr>
                </a:solidFill>
                <a:latin typeface="Lato Light" pitchFamily="34" charset="0"/>
                <a:ea typeface="Raleway" pitchFamily="2" charset="0"/>
              </a:rPr>
              <a:t> </a:t>
            </a:r>
            <a:r>
              <a:rPr lang="en-US" sz="1400" err="1" smtClean="0">
                <a:solidFill>
                  <a:schemeClr val="tx1">
                    <a:lumMod val="50000"/>
                    <a:lumOff val="50000"/>
                  </a:schemeClr>
                </a:solidFill>
                <a:latin typeface="Lato Light" pitchFamily="34" charset="0"/>
                <a:ea typeface="Raleway" pitchFamily="2" charset="0"/>
              </a:rPr>
              <a:t>commodo</a:t>
            </a:r>
            <a:r>
              <a:rPr lang="en-US" sz="1400" smtClean="0">
                <a:solidFill>
                  <a:schemeClr val="tx1">
                    <a:lumMod val="50000"/>
                    <a:lumOff val="50000"/>
                  </a:schemeClr>
                </a:solidFill>
                <a:latin typeface="Lato Light" pitchFamily="34" charset="0"/>
                <a:ea typeface="Raleway" pitchFamily="2" charset="0"/>
              </a:rPr>
              <a:t> consequat.</a:t>
            </a:r>
            <a:endParaRPr lang="hr-HR" sz="1400" smtClean="0">
              <a:solidFill>
                <a:schemeClr val="tx1">
                  <a:lumMod val="50000"/>
                  <a:lumOff val="50000"/>
                </a:schemeClr>
              </a:solidFill>
              <a:latin typeface="Lato 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587" y="2129806"/>
            <a:ext cx="2688565" cy="320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15" y="2132856"/>
            <a:ext cx="2688565" cy="320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2688565" cy="320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629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A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consectetur </a:t>
            </a:r>
            <a:r>
              <a:rPr lang="en-US" sz="1400" err="1" smtClean="0">
                <a:solidFill>
                  <a:schemeClr val="tx1">
                    <a:lumMod val="50000"/>
                    <a:lumOff val="50000"/>
                  </a:schemeClr>
                </a:solidFill>
                <a:latin typeface="Lato-Light" pitchFamily="34" charset="0"/>
                <a:ea typeface="Raleway" pitchFamily="2" charset="0"/>
              </a:rPr>
              <a:t>adipiscing</a:t>
            </a:r>
            <a:r>
              <a:rPr lang="en-US" sz="1400" smtClean="0">
                <a:solidFill>
                  <a:schemeClr val="tx1">
                    <a:lumMod val="50000"/>
                    <a:lumOff val="50000"/>
                  </a:schemeClr>
                </a:solidFill>
                <a:latin typeface="Lato-Light" pitchFamily="34" charset="0"/>
                <a:ea typeface="Raleway" pitchFamily="2" charset="0"/>
              </a:rPr>
              <a:t> elit</a:t>
            </a:r>
            <a:endParaRPr lang="hr-HR" sz="1400" smtClean="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sed do </a:t>
            </a:r>
            <a:r>
              <a:rPr lang="en-US" sz="1400" err="1" smtClean="0">
                <a:solidFill>
                  <a:schemeClr val="tx1">
                    <a:lumMod val="50000"/>
                    <a:lumOff val="50000"/>
                  </a:schemeClr>
                </a:solidFill>
                <a:latin typeface="Lato-Light" pitchFamily="34" charset="0"/>
                <a:ea typeface="Raleway" pitchFamily="2" charset="0"/>
              </a:rPr>
              <a:t>eiusmod</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tempor</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incididunt</a:t>
            </a:r>
            <a:r>
              <a:rPr lang="en-US" sz="1400" smtClean="0">
                <a:solidFill>
                  <a:schemeClr val="tx1">
                    <a:lumMod val="50000"/>
                    <a:lumOff val="50000"/>
                  </a:schemeClr>
                </a:solidFill>
                <a:latin typeface="Lato-Light" pitchFamily="34" charset="0"/>
                <a:ea typeface="Raleway" pitchFamily="2" charset="0"/>
              </a:rPr>
              <a:t> </a:t>
            </a:r>
            <a:r>
              <a:rPr lang="en-US" sz="1400" err="1" smtClean="0">
                <a:solidFill>
                  <a:schemeClr val="tx1">
                    <a:lumMod val="50000"/>
                    <a:lumOff val="50000"/>
                  </a:schemeClr>
                </a:solidFill>
                <a:latin typeface="Lato-Light" pitchFamily="34" charset="0"/>
                <a:ea typeface="Raleway" pitchFamily="2" charset="0"/>
              </a:rPr>
              <a:t>ut</a:t>
            </a:r>
            <a:r>
              <a:rPr lang="en-US" sz="1400" smtClean="0">
                <a:solidFill>
                  <a:schemeClr val="tx1">
                    <a:lumMod val="50000"/>
                    <a:lumOff val="50000"/>
                  </a:schemeClr>
                </a:solidFill>
                <a:latin typeface="Lato-Light" pitchFamily="34" charset="0"/>
                <a:ea typeface="Raleway" pitchFamily="2" charset="0"/>
              </a:rPr>
              <a:t> labore</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et </a:t>
            </a:r>
            <a:r>
              <a:rPr lang="en-US" sz="1400" err="1" smtClean="0">
                <a:solidFill>
                  <a:schemeClr val="tx1">
                    <a:lumMod val="50000"/>
                    <a:lumOff val="50000"/>
                  </a:schemeClr>
                </a:solidFill>
                <a:latin typeface="Lato-Light" pitchFamily="34" charset="0"/>
                <a:ea typeface="Raleway" pitchFamily="2" charset="0"/>
              </a:rPr>
              <a:t>dolore</a:t>
            </a:r>
            <a:r>
              <a:rPr lang="en-US" sz="1400" smtClean="0">
                <a:solidFill>
                  <a:schemeClr val="tx1">
                    <a:lumMod val="50000"/>
                    <a:lumOff val="50000"/>
                  </a:schemeClr>
                </a:solidFill>
                <a:latin typeface="Lato-Light" pitchFamily="34" charset="0"/>
                <a:ea typeface="Raleway" pitchFamily="2" charset="0"/>
              </a:rPr>
              <a:t> magna aliqua</a:t>
            </a:r>
            <a:endParaRPr lang="hr-HR" sz="1400">
              <a:solidFill>
                <a:schemeClr val="tx1">
                  <a:lumMod val="50000"/>
                  <a:lumOff val="50000"/>
                </a:schemeClr>
              </a:solidFill>
              <a:latin typeface="Lato-Light" pitchFamily="34" charset="0"/>
              <a:ea typeface="Raleway" pitchFamily="2" charset="0"/>
            </a:endParaRPr>
          </a:p>
          <a:p>
            <a:pPr marL="285750" indent="-285750">
              <a:lnSpc>
                <a:spcPct val="150000"/>
              </a:lnSpc>
              <a:buClr>
                <a:srgbClr val="00AEDB"/>
              </a:buClr>
              <a:buBlip>
                <a:blip r:embed="rId2"/>
              </a:buBlip>
            </a:pPr>
            <a:r>
              <a:rPr lang="en-US" sz="1400" smtClean="0">
                <a:solidFill>
                  <a:schemeClr val="tx1">
                    <a:lumMod val="50000"/>
                    <a:lumOff val="50000"/>
                  </a:schemeClr>
                </a:solidFill>
                <a:latin typeface="Lato-Light" pitchFamily="34" charset="0"/>
                <a:ea typeface="Raleway" pitchFamily="2" charset="0"/>
              </a:rPr>
              <a:t>consectetur adipiscing elit</a:t>
            </a:r>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9998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 calcmode="lin" valueType="num">
                                      <p:cBhvr additive="base">
                                        <p:cTn id="3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xEl>
                                              <p:pRg st="4" end="4"/>
                                            </p:txEl>
                                          </p:spTgt>
                                        </p:tgtEl>
                                        <p:attrNameLst>
                                          <p:attrName>style.visibility</p:attrName>
                                        </p:attrNameLst>
                                      </p:cBhvr>
                                      <p:to>
                                        <p:strVal val="visible"/>
                                      </p:to>
                                    </p:set>
                                    <p:anim calcmode="lin" valueType="num">
                                      <p:cBhvr additive="base">
                                        <p:cTn id="4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anim calcmode="lin" valueType="num">
                                      <p:cBhvr additive="base">
                                        <p:cTn id="51"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F390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2246769"/>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smtClean="0">
                <a:solidFill>
                  <a:schemeClr val="tx1">
                    <a:lumMod val="50000"/>
                    <a:lumOff val="50000"/>
                  </a:schemeClr>
                </a:solidFill>
                <a:latin typeface="Lato-Light" pitchFamily="34" charset="0"/>
                <a:ea typeface="Raleway" pitchFamily="2" charset="0"/>
              </a:rPr>
              <a:t>.</a:t>
            </a:r>
          </a:p>
          <a:p>
            <a:endParaRPr lang="hr-HR" sz="1400">
              <a:solidFill>
                <a:schemeClr val="tx1">
                  <a:lumMod val="50000"/>
                  <a:lumOff val="50000"/>
                </a:schemeClr>
              </a:solidFill>
              <a:latin typeface="Lato-Light" pitchFamily="34" charset="0"/>
              <a:ea typeface="Raleway" pitchFamily="2" charset="0"/>
            </a:endParaRPr>
          </a:p>
          <a:p>
            <a:r>
              <a:rPr lang="en-US" sz="1400">
                <a:solidFill>
                  <a:schemeClr val="tx1">
                    <a:lumMod val="50000"/>
                    <a:lumOff val="50000"/>
                  </a:schemeClr>
                </a:solidFill>
                <a:latin typeface="Lato Light" pitchFamily="34" charset="0"/>
                <a:ea typeface="Raleway" pitchFamily="2" charset="0"/>
              </a:rPr>
              <a:t>Lorem ipsum dolor sit amet, consectetur adipiscing elit, sed do eiusmod tempor incididunt ut labore et dolore magna aliqua. Ut enim ad minim veniam, quis nostrud exercitation ullamco laboris nisi ut aliquip ex ea commodo consequat.</a:t>
            </a:r>
            <a:endParaRPr lang="hr-HR" sz="1400">
              <a:solidFill>
                <a:schemeClr val="tx1">
                  <a:lumMod val="50000"/>
                  <a:lumOff val="50000"/>
                </a:schemeClr>
              </a:solidFill>
              <a:latin typeface="Lato Light" pitchFamily="34" charset="0"/>
              <a:ea typeface="Raleway" pitchFamily="2" charset="0"/>
            </a:endParaRPr>
          </a:p>
          <a:p>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94448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 calcmode="lin" valueType="num">
                                      <p:cBhvr additive="base">
                                        <p:cTn id="3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384"/>
            <a:ext cx="9144000" cy="864096"/>
          </a:xfrm>
          <a:prstGeom prst="rect">
            <a:avLst/>
          </a:prstGeom>
          <a:solidFill>
            <a:srgbClr val="0068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699792" y="116632"/>
            <a:ext cx="3744417" cy="830997"/>
          </a:xfrm>
          <a:prstGeom prst="rect">
            <a:avLst/>
          </a:prstGeom>
          <a:noFill/>
        </p:spPr>
        <p:txBody>
          <a:bodyPr wrap="square" rtlCol="0">
            <a:spAutoFit/>
          </a:bodyPr>
          <a:lstStyle/>
          <a:p>
            <a:r>
              <a:rPr lang="hr-HR" sz="4800" smtClean="0">
                <a:solidFill>
                  <a:schemeClr val="bg1"/>
                </a:solidFill>
                <a:latin typeface="Bebas Neue" pitchFamily="34" charset="0"/>
              </a:rPr>
              <a:t>CLICK TO ADD TITLE</a:t>
            </a:r>
            <a:endParaRPr lang="en-US" sz="4800">
              <a:solidFill>
                <a:schemeClr val="bg1"/>
              </a:solidFill>
              <a:latin typeface="Bebas Neue" pitchFamily="34" charset="0"/>
            </a:endParaRPr>
          </a:p>
        </p:txBody>
      </p:sp>
      <p:sp>
        <p:nvSpPr>
          <p:cNvPr id="7" name="TextBox 6"/>
          <p:cNvSpPr txBox="1"/>
          <p:nvPr/>
        </p:nvSpPr>
        <p:spPr>
          <a:xfrm>
            <a:off x="3239925" y="764704"/>
            <a:ext cx="2700227" cy="523220"/>
          </a:xfrm>
          <a:prstGeom prst="rect">
            <a:avLst/>
          </a:prstGeom>
          <a:noFill/>
        </p:spPr>
        <p:txBody>
          <a:bodyPr wrap="square" rtlCol="0">
            <a:spAutoFit/>
          </a:bodyPr>
          <a:lstStyle/>
          <a:p>
            <a:r>
              <a:rPr lang="hr-HR" sz="2800" smtClean="0">
                <a:solidFill>
                  <a:schemeClr val="tx1">
                    <a:lumMod val="65000"/>
                    <a:lumOff val="35000"/>
                  </a:schemeClr>
                </a:solidFill>
                <a:latin typeface="Bebas Neue" pitchFamily="34" charset="0"/>
                <a:ea typeface="Raleway" pitchFamily="2" charset="0"/>
              </a:rPr>
              <a:t>Click to add subtitle</a:t>
            </a:r>
            <a:endParaRPr lang="en-US" sz="2800">
              <a:solidFill>
                <a:schemeClr val="tx1">
                  <a:lumMod val="65000"/>
                  <a:lumOff val="35000"/>
                </a:schemeClr>
              </a:solidFill>
              <a:latin typeface="Bebas Neue" pitchFamily="34" charset="0"/>
              <a:ea typeface="Raleway" pitchFamily="2" charset="0"/>
            </a:endParaRPr>
          </a:p>
        </p:txBody>
      </p:sp>
      <p:sp>
        <p:nvSpPr>
          <p:cNvPr id="8" name="TextBox 7"/>
          <p:cNvSpPr txBox="1"/>
          <p:nvPr/>
        </p:nvSpPr>
        <p:spPr>
          <a:xfrm>
            <a:off x="4590038" y="2204864"/>
            <a:ext cx="4284476" cy="738664"/>
          </a:xfrm>
          <a:prstGeom prst="rect">
            <a:avLst/>
          </a:prstGeom>
          <a:noFill/>
        </p:spPr>
        <p:txBody>
          <a:bodyPr wrap="square" numCol="1" rtlCol="0">
            <a:spAutoFit/>
          </a:bodyPr>
          <a:lstStyle/>
          <a:p>
            <a:r>
              <a:rPr lang="en-US" sz="1400" smtClean="0">
                <a:solidFill>
                  <a:schemeClr val="tx1">
                    <a:lumMod val="50000"/>
                    <a:lumOff val="50000"/>
                  </a:schemeClr>
                </a:solidFill>
                <a:latin typeface="Lato-Light" pitchFamily="34" charset="0"/>
                <a:ea typeface="Raleway" pitchFamily="2" charset="0"/>
              </a:rPr>
              <a:t>Ut enim ad minim veniam, quis nostrud exercitation ullamco laboris nisi ut aliquip ex ea commodo consequat</a:t>
            </a:r>
            <a:r>
              <a:rPr lang="hr-HR" sz="1400">
                <a:solidFill>
                  <a:schemeClr val="tx1">
                    <a:lumMod val="50000"/>
                    <a:lumOff val="50000"/>
                  </a:schemeClr>
                </a:solidFill>
                <a:latin typeface="Lato-Light" pitchFamily="34" charset="0"/>
                <a:ea typeface="Raleway" pitchFamily="2" charset="0"/>
              </a:rPr>
              <a:t>.</a:t>
            </a:r>
            <a:endParaRPr lang="hr-HR" sz="1400" smtClean="0">
              <a:solidFill>
                <a:schemeClr val="tx1">
                  <a:lumMod val="50000"/>
                  <a:lumOff val="50000"/>
                </a:schemeClr>
              </a:solidFill>
              <a:latin typeface="Lato-Light" pitchFamily="34" charset="0"/>
              <a:ea typeface="Raleway" pitchFamily="2"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132856"/>
            <a:ext cx="3960440" cy="40324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878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smtClean="0">
                <a:solidFill>
                  <a:srgbClr val="00AEDB"/>
                </a:solidFill>
                <a:latin typeface="Bebas Neue" pitchFamily="34" charset="0"/>
              </a:rPr>
              <a:t>Virtual machines</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partially automated networks, manually configured operating systems, lightly automated deployments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The main improvement was for infrastructure people in provisioning hardware, servers and networks</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Tree>
    <p:extLst>
      <p:ext uri="{BB962C8B-B14F-4D97-AF65-F5344CB8AC3E}">
        <p14:creationId xmlns:p14="http://schemas.microsoft.com/office/powerpoint/2010/main" val="2105090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endParaRPr lang="en-US" sz="4800" dirty="0">
              <a:solidFill>
                <a:srgbClr val="00AEDB"/>
              </a:solidFill>
              <a:latin typeface="Bebas Neue" pitchFamily="34" charset="0"/>
            </a:endParaRPr>
          </a:p>
        </p:txBody>
      </p:sp>
      <p:sp>
        <p:nvSpPr>
          <p:cNvPr id="13" name="TextBox 12"/>
          <p:cNvSpPr txBox="1"/>
          <p:nvPr/>
        </p:nvSpPr>
        <p:spPr>
          <a:xfrm>
            <a:off x="286034" y="1247750"/>
            <a:ext cx="3960440" cy="2677656"/>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From Wikipedia </a:t>
            </a:r>
          </a:p>
          <a:p>
            <a:endParaRPr lang="en-US" sz="1400" dirty="0">
              <a:solidFill>
                <a:schemeClr val="tx1">
                  <a:lumMod val="50000"/>
                  <a:lumOff val="50000"/>
                </a:schemeClr>
              </a:solidFill>
              <a:latin typeface="Lato-Light" pitchFamily="34" charset="0"/>
              <a:ea typeface="Raleway" pitchFamily="2" charset="0"/>
            </a:endParaRPr>
          </a:p>
          <a:p>
            <a:r>
              <a:rPr lang="en-US" sz="1400" dirty="0">
                <a:solidFill>
                  <a:schemeClr val="tx1">
                    <a:lumMod val="50000"/>
                    <a:lumOff val="50000"/>
                  </a:schemeClr>
                </a:solidFill>
                <a:latin typeface="Lato-Light" pitchFamily="34" charset="0"/>
                <a:ea typeface="Raleway" pitchFamily="2" charset="0"/>
              </a:rPr>
              <a:t>DevOps (a clipped compound of "development" and "operations") is a culture, movement or practice that emphasizes the collaboration and communication of both software developers and other information-technology (IT) professionals while automating the process of software delivery and infrastructure changes</a:t>
            </a:r>
            <a:r>
              <a:rPr lang="en-US" sz="1400" dirty="0" smtClean="0">
                <a:solidFill>
                  <a:schemeClr val="tx1">
                    <a:lumMod val="50000"/>
                    <a:lumOff val="50000"/>
                  </a:schemeClr>
                </a:solidFill>
                <a:latin typeface="Lato-Light" pitchFamily="34" charset="0"/>
                <a:ea typeface="Raleway" pitchFamily="2" charset="0"/>
              </a:rPr>
              <a:t>. </a:t>
            </a:r>
            <a:r>
              <a:rPr lang="en-US" sz="1400" dirty="0">
                <a:solidFill>
                  <a:schemeClr val="tx1">
                    <a:lumMod val="50000"/>
                    <a:lumOff val="50000"/>
                  </a:schemeClr>
                </a:solidFill>
                <a:latin typeface="Lato-Light" pitchFamily="34" charset="0"/>
                <a:ea typeface="Raleway" pitchFamily="2" charset="0"/>
              </a:rPr>
              <a:t>It aims at establishing a culture and environment where building, testing, and releasing software, can happen rapidly, frequently, and more reliably.</a:t>
            </a:r>
          </a:p>
        </p:txBody>
      </p:sp>
      <p:pic>
        <p:nvPicPr>
          <p:cNvPr id="2" name="Picture 1"/>
          <p:cNvPicPr>
            <a:picLocks noChangeAspect="1"/>
          </p:cNvPicPr>
          <p:nvPr/>
        </p:nvPicPr>
        <p:blipFill>
          <a:blip r:embed="rId2"/>
          <a:stretch>
            <a:fillRect/>
          </a:stretch>
        </p:blipFill>
        <p:spPr>
          <a:xfrm>
            <a:off x="4283968" y="1247750"/>
            <a:ext cx="4191000" cy="3981450"/>
          </a:xfrm>
          <a:prstGeom prst="rect">
            <a:avLst/>
          </a:prstGeom>
        </p:spPr>
      </p:pic>
    </p:spTree>
    <p:extLst>
      <p:ext uri="{BB962C8B-B14F-4D97-AF65-F5344CB8AC3E}">
        <p14:creationId xmlns:p14="http://schemas.microsoft.com/office/powerpoint/2010/main" val="4044035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323528" y="2551544"/>
            <a:ext cx="3960440" cy="954107"/>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a:t>
            </a:r>
            <a:r>
              <a:rPr lang="en-US" sz="1400" dirty="0" smtClean="0">
                <a:solidFill>
                  <a:schemeClr val="tx1">
                    <a:lumMod val="50000"/>
                    <a:lumOff val="50000"/>
                  </a:schemeClr>
                </a:solidFill>
                <a:latin typeface="Lato-Light" pitchFamily="34" charset="0"/>
                <a:ea typeface="Raleway" pitchFamily="2" charset="0"/>
              </a:rPr>
              <a:t>oftware installed servers (guests), fully automated network setup, automated OS setup, automated application setup, automated deployments</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323528" y="3605580"/>
            <a:ext cx="3960440" cy="95410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The big improvement was for development teams to automate setup their own dev environments, usually on IT team provided virtual machines. At Omni, we use </a:t>
            </a:r>
            <a:r>
              <a:rPr lang="en-US" sz="1400" dirty="0" err="1" smtClean="0">
                <a:solidFill>
                  <a:schemeClr val="tx1">
                    <a:lumMod val="50000"/>
                    <a:lumOff val="50000"/>
                  </a:schemeClr>
                </a:solidFill>
                <a:latin typeface="Lato-Light" pitchFamily="34" charset="0"/>
                <a:ea typeface="Raleway" pitchFamily="2" charset="0"/>
              </a:rPr>
              <a:t>Proxmox</a:t>
            </a:r>
            <a:endParaRPr lang="en-US" sz="1400" dirty="0" smtClean="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4659616"/>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Mapping a portion of the filesystem to a location on the host was very important here</a:t>
            </a:r>
          </a:p>
        </p:txBody>
      </p:sp>
    </p:spTree>
    <p:extLst>
      <p:ext uri="{BB962C8B-B14F-4D97-AF65-F5344CB8AC3E}">
        <p14:creationId xmlns:p14="http://schemas.microsoft.com/office/powerpoint/2010/main" val="1026842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323528" y="2551544"/>
            <a:ext cx="3960440"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OS setup by Vagrant, Chef, Puppet</a:t>
            </a:r>
            <a:endParaRPr lang="en-US" sz="1400" dirty="0">
              <a:solidFill>
                <a:schemeClr val="tx1">
                  <a:lumMod val="50000"/>
                  <a:lumOff val="50000"/>
                </a:schemeClr>
              </a:solidFill>
              <a:latin typeface="Lato-Light" pitchFamily="34" charset="0"/>
              <a:ea typeface="Raleway" pitchFamily="2" charset="0"/>
            </a:endParaRPr>
          </a:p>
        </p:txBody>
      </p:sp>
      <p:sp>
        <p:nvSpPr>
          <p:cNvPr id="5" name="TextBox 4"/>
          <p:cNvSpPr txBox="1"/>
          <p:nvPr/>
        </p:nvSpPr>
        <p:spPr>
          <a:xfrm>
            <a:off x="285974" y="2983592"/>
            <a:ext cx="3960440" cy="523220"/>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Provisioning (Application setup) by Chef, PowerShell, bash</a:t>
            </a:r>
          </a:p>
        </p:txBody>
      </p:sp>
      <p:pic>
        <p:nvPicPr>
          <p:cNvPr id="3" name="Picture 2"/>
          <p:cNvPicPr>
            <a:picLocks noChangeAspect="1"/>
          </p:cNvPicPr>
          <p:nvPr/>
        </p:nvPicPr>
        <p:blipFill>
          <a:blip r:embed="rId2"/>
          <a:stretch>
            <a:fillRect/>
          </a:stretch>
        </p:blipFill>
        <p:spPr>
          <a:xfrm>
            <a:off x="4644008" y="1340768"/>
            <a:ext cx="3672408" cy="3672408"/>
          </a:xfrm>
          <a:prstGeom prst="rect">
            <a:avLst/>
          </a:prstGeom>
        </p:spPr>
      </p:pic>
      <p:sp>
        <p:nvSpPr>
          <p:cNvPr id="6" name="TextBox 5"/>
          <p:cNvSpPr txBox="1"/>
          <p:nvPr/>
        </p:nvSpPr>
        <p:spPr>
          <a:xfrm>
            <a:off x="285974" y="3511676"/>
            <a:ext cx="3960440" cy="738664"/>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Local development can be in your normal toolset on the host computer, mapped virtually to the distribution area on the VM</a:t>
            </a:r>
          </a:p>
        </p:txBody>
      </p:sp>
    </p:spTree>
    <p:extLst>
      <p:ext uri="{BB962C8B-B14F-4D97-AF65-F5344CB8AC3E}">
        <p14:creationId xmlns:p14="http://schemas.microsoft.com/office/powerpoint/2010/main" val="362491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5" grpId="0" build="p"/>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We build the box, we deploy to it and life is good</a:t>
            </a:r>
            <a:endParaRPr lang="en-US" sz="1400" dirty="0">
              <a:solidFill>
                <a:schemeClr val="tx1">
                  <a:lumMod val="50000"/>
                  <a:lumOff val="50000"/>
                </a:schemeClr>
              </a:solidFill>
              <a:latin typeface="Lato-Light" pitchFamily="34" charset="0"/>
              <a:ea typeface="Raleway" pitchFamily="2"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1669978"/>
            <a:ext cx="6303218" cy="4202967"/>
          </a:xfrm>
          <a:prstGeom prst="rect">
            <a:avLst/>
          </a:prstGeom>
        </p:spPr>
      </p:pic>
    </p:spTree>
    <p:extLst>
      <p:ext uri="{BB962C8B-B14F-4D97-AF65-F5344CB8AC3E}">
        <p14:creationId xmlns:p14="http://schemas.microsoft.com/office/powerpoint/2010/main" val="766566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260648"/>
            <a:ext cx="4718073" cy="830997"/>
          </a:xfrm>
          <a:prstGeom prst="rect">
            <a:avLst/>
          </a:prstGeom>
          <a:noFill/>
        </p:spPr>
        <p:txBody>
          <a:bodyPr wrap="square" rtlCol="0">
            <a:spAutoFit/>
          </a:bodyPr>
          <a:lstStyle/>
          <a:p>
            <a:r>
              <a:rPr lang="en-US" sz="4800" dirty="0" err="1" smtClean="0">
                <a:solidFill>
                  <a:srgbClr val="00AEDB"/>
                </a:solidFill>
                <a:latin typeface="Bebas Neue" pitchFamily="34" charset="0"/>
              </a:rPr>
              <a:t>Devops</a:t>
            </a:r>
            <a:r>
              <a:rPr lang="en-US" sz="4800" dirty="0" smtClean="0">
                <a:solidFill>
                  <a:srgbClr val="00AEDB"/>
                </a:solidFill>
                <a:latin typeface="Bebas Neue" pitchFamily="34" charset="0"/>
              </a:rPr>
              <a:t> 1.0</a:t>
            </a:r>
            <a:endParaRPr lang="en-US" sz="4800" dirty="0">
              <a:solidFill>
                <a:srgbClr val="00AEDB"/>
              </a:solidFill>
              <a:latin typeface="Bebas Neue" pitchFamily="34" charset="0"/>
            </a:endParaRPr>
          </a:p>
        </p:txBody>
      </p:sp>
      <p:sp>
        <p:nvSpPr>
          <p:cNvPr id="13" name="TextBox 12"/>
          <p:cNvSpPr txBox="1"/>
          <p:nvPr/>
        </p:nvSpPr>
        <p:spPr>
          <a:xfrm>
            <a:off x="2142989" y="1229221"/>
            <a:ext cx="4680519" cy="307777"/>
          </a:xfrm>
          <a:prstGeom prst="rect">
            <a:avLst/>
          </a:prstGeom>
          <a:noFill/>
        </p:spPr>
        <p:txBody>
          <a:bodyPr wrap="square" numCol="1" rtlCol="0">
            <a:spAutoFit/>
          </a:bodyPr>
          <a:lstStyle/>
          <a:p>
            <a:r>
              <a:rPr lang="en-US" sz="1400" dirty="0" smtClean="0">
                <a:solidFill>
                  <a:schemeClr val="tx1">
                    <a:lumMod val="50000"/>
                    <a:lumOff val="50000"/>
                  </a:schemeClr>
                </a:solidFill>
                <a:latin typeface="Lato-Light" pitchFamily="34" charset="0"/>
                <a:ea typeface="Raleway" pitchFamily="2" charset="0"/>
              </a:rPr>
              <a:t>We keep deploying to it and what do you end up with?</a:t>
            </a:r>
            <a:endParaRPr lang="en-US" sz="1400" dirty="0">
              <a:solidFill>
                <a:schemeClr val="tx1">
                  <a:lumMod val="50000"/>
                  <a:lumOff val="50000"/>
                </a:schemeClr>
              </a:solidFill>
              <a:latin typeface="Lato-Light" pitchFamily="34" charset="0"/>
              <a:ea typeface="Raleway" pitchFamily="2"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679577"/>
            <a:ext cx="5915248" cy="4416039"/>
          </a:xfrm>
          <a:prstGeom prst="rect">
            <a:avLst/>
          </a:prstGeom>
        </p:spPr>
      </p:pic>
    </p:spTree>
    <p:extLst>
      <p:ext uri="{BB962C8B-B14F-4D97-AF65-F5344CB8AC3E}">
        <p14:creationId xmlns:p14="http://schemas.microsoft.com/office/powerpoint/2010/main" val="34073527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theme/theme1.xml><?xml version="1.0" encoding="utf-8"?>
<a:theme xmlns:a="http://schemas.openxmlformats.org/drawingml/2006/main" name="Omni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mni Theme">
      <a:majorFont>
        <a:latin typeface="Bebas Neue"/>
        <a:ea typeface=""/>
        <a:cs typeface=""/>
      </a:majorFont>
      <a:minorFont>
        <a:latin typeface="Lato-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3DE1A777-F504-4381-A2B5-93EED9C7A015}"/>
    </a:ext>
  </a:extLst>
</a:theme>
</file>

<file path=ppt/theme/theme2.xml><?xml version="1.0" encoding="utf-8"?>
<a:theme xmlns:a="http://schemas.openxmlformats.org/drawingml/2006/main" name="First Slide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mni - General Presentation Template" id="{14EFE0C9-DD71-4AF9-A5E0-B6BB1713FA16}" vid="{EB098C93-16F5-4771-A9CA-2D6C1D02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3C814E62A15BFC499D1D177F88620539" ma:contentTypeVersion="0" ma:contentTypeDescription="Create a new document." ma:contentTypeScope="" ma:versionID="0aae3d0c26dcc4ca7dde2f1c7ecd0d5d">
  <xsd:schema xmlns:xsd="http://www.w3.org/2001/XMLSchema" xmlns:xs="http://www.w3.org/2001/XMLSchema" xmlns:p="http://schemas.microsoft.com/office/2006/metadata/properties" xmlns:ns2="7401d87b-50bb-41a2-9713-b7b86698e2db" targetNamespace="http://schemas.microsoft.com/office/2006/metadata/properties" ma:root="true" ma:fieldsID="6839f2fdccd6add0742fc31a91a2d782" ns2:_="">
    <xsd:import namespace="7401d87b-50bb-41a2-9713-b7b86698e2d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1d87b-50bb-41a2-9713-b7b86698e2d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401d87b-50bb-41a2-9713-b7b86698e2db">EFQR575P25AT-64-1</_dlc_DocId>
    <_dlc_DocIdUrl xmlns="7401d87b-50bb-41a2-9713-b7b86698e2db">
      <Url>https://bp.omniresources.com/BP/Marketing/_layouts/DocIdRedir.aspx?ID=EFQR575P25AT-64-1</Url>
      <Description>EFQR575P25AT-64-1</Description>
    </_dlc_DocIdUrl>
  </documentManagement>
</p:properties>
</file>

<file path=customXml/itemProps1.xml><?xml version="1.0" encoding="utf-8"?>
<ds:datastoreItem xmlns:ds="http://schemas.openxmlformats.org/officeDocument/2006/customXml" ds:itemID="{2A1B4E67-7DE9-42F0-B13B-8AB70A051549}">
  <ds:schemaRefs>
    <ds:schemaRef ds:uri="http://schemas.microsoft.com/sharepoint/v3/contenttype/forms"/>
  </ds:schemaRefs>
</ds:datastoreItem>
</file>

<file path=customXml/itemProps2.xml><?xml version="1.0" encoding="utf-8"?>
<ds:datastoreItem xmlns:ds="http://schemas.openxmlformats.org/officeDocument/2006/customXml" ds:itemID="{15A09480-5AC9-4E29-A518-9861A548CC11}">
  <ds:schemaRefs>
    <ds:schemaRef ds:uri="http://schemas.microsoft.com/sharepoint/events"/>
  </ds:schemaRefs>
</ds:datastoreItem>
</file>

<file path=customXml/itemProps3.xml><?xml version="1.0" encoding="utf-8"?>
<ds:datastoreItem xmlns:ds="http://schemas.openxmlformats.org/officeDocument/2006/customXml" ds:itemID="{E7FB682D-B298-49B7-8671-82FCAAED5F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1d87b-50bb-41a2-9713-b7b86698e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BD67557-D569-4983-8A21-1672F4EA28AB}">
  <ds:schemaRefs>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http://purl.org/dc/terms/"/>
    <ds:schemaRef ds:uri="http://schemas.microsoft.com/office/2006/documentManagement/types"/>
    <ds:schemaRef ds:uri="7401d87b-50bb-41a2-9713-b7b86698e2db"/>
  </ds:schemaRefs>
</ds:datastoreItem>
</file>

<file path=docProps/app.xml><?xml version="1.0" encoding="utf-8"?>
<Properties xmlns="http://schemas.openxmlformats.org/officeDocument/2006/extended-properties" xmlns:vt="http://schemas.openxmlformats.org/officeDocument/2006/docPropsVTypes">
  <Template/>
  <TotalTime>2815</TotalTime>
  <Words>1630</Words>
  <Application>Microsoft Office PowerPoint</Application>
  <PresentationFormat>On-screen Show (4:3)</PresentationFormat>
  <Paragraphs>211</Paragraphs>
  <Slides>36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36</vt:i4>
      </vt:variant>
    </vt:vector>
  </HeadingPairs>
  <TitlesOfParts>
    <vt:vector size="46" baseType="lpstr">
      <vt:lpstr>Arial</vt:lpstr>
      <vt:lpstr>Bebas Neue</vt:lpstr>
      <vt:lpstr>Calibri</vt:lpstr>
      <vt:lpstr>Lato</vt:lpstr>
      <vt:lpstr>Lato Light</vt:lpstr>
      <vt:lpstr>Lato-Light</vt:lpstr>
      <vt:lpstr>Open Sans Light</vt:lpstr>
      <vt:lpstr>Raleway</vt:lpstr>
      <vt:lpstr>Omni Theme</vt:lpstr>
      <vt:lpstr>First Slide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ubu</dc:creator>
  <cp:lastModifiedBy>Philip Nelson</cp:lastModifiedBy>
  <cp:revision>73</cp:revision>
  <dcterms:created xsi:type="dcterms:W3CDTF">2015-01-28T17:34:31Z</dcterms:created>
  <dcterms:modified xsi:type="dcterms:W3CDTF">2016-03-13T14:04:34Z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0x0101003C814E62A15BFC499D1D177F88620539</vt:lpwstr>
  </property>
  <property fmtid="{D5CDD505-2E9C-101B-9397-08002B2CF9AE}" pid="3" name="_dlc_DocIdItemGuid">
    <vt:lpwstr>61586cc3-088a-4166-aba3-60c834a8d56b</vt:lpwstr>
  </property>
</Properties>
</file>